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hr5Ur2gQBHUEaC6HzRGW6VMz9o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ba663f44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fba663f4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Megs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To do: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Add MCPC Logo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Megs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To do: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Add MCPC Logo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9c1da83bf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3f9c1da83bf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Megs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To do: </a:t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Add MCPC Logo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09f9a8dd5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409f9a8dd5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9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0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21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9" name="Google Shape;49;p21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21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4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4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24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2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5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4" name="Google Shape;74;p2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7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2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mcadamhs.org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preventionmc.org/YLP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lmiller@nccjoh.org" TargetMode="External"/><Relationship Id="rId4" Type="http://schemas.openxmlformats.org/officeDocument/2006/relationships/hyperlink" Target="mailto:hbrown@nccjoh.org" TargetMode="External"/><Relationship Id="rId5" Type="http://schemas.openxmlformats.org/officeDocument/2006/relationships/hyperlink" Target="mailto:mfrancis@mcadamhs.org" TargetMode="External"/><Relationship Id="rId6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lmiller@nccjoh.org" TargetMode="External"/><Relationship Id="rId4" Type="http://schemas.openxmlformats.org/officeDocument/2006/relationships/hyperlink" Target="mailto:lmiller@nccjoh.org" TargetMode="External"/><Relationship Id="rId5" Type="http://schemas.openxmlformats.org/officeDocument/2006/relationships/image" Target="../media/image1.png"/><Relationship Id="rId6" Type="http://schemas.openxmlformats.org/officeDocument/2006/relationships/hyperlink" Target="mailto:mfrancis@mcadamh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311700" y="2834125"/>
            <a:ext cx="8520600" cy="16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</a:pPr>
            <a:r>
              <a:rPr b="1" lang="en-US" sz="3600">
                <a:solidFill>
                  <a:schemeClr val="dk1"/>
                </a:solidFill>
              </a:rPr>
              <a:t>Youth Leadership in Prevention (YLP) Program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</a:pPr>
            <a:r>
              <a:rPr lang="en-US" sz="1600">
                <a:solidFill>
                  <a:schemeClr val="dk1"/>
                </a:solidFill>
              </a:rPr>
              <a:t>Information Session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6550" y="1019175"/>
            <a:ext cx="2952750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ba663f443_0_0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fba663f443_0_0"/>
          <p:cNvSpPr txBox="1"/>
          <p:nvPr>
            <p:ph type="title"/>
          </p:nvPr>
        </p:nvSpPr>
        <p:spPr>
          <a:xfrm>
            <a:off x="306100" y="440525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 sz="3400">
                <a:solidFill>
                  <a:srgbClr val="000000"/>
                </a:solidFill>
              </a:rPr>
              <a:t>Montgomery County Alcohol, Drug Addiction, &amp; Mental Health Services Board (ADAMHS)</a:t>
            </a:r>
            <a:endParaRPr b="1" sz="3400">
              <a:solidFill>
                <a:srgbClr val="000000"/>
              </a:solidFill>
            </a:endParaRPr>
          </a:p>
        </p:txBody>
      </p:sp>
      <p:sp>
        <p:nvSpPr>
          <p:cNvPr id="102" name="Google Shape;102;g3fba663f443_0_0"/>
          <p:cNvSpPr txBox="1"/>
          <p:nvPr>
            <p:ph idx="1" type="body"/>
          </p:nvPr>
        </p:nvSpPr>
        <p:spPr>
          <a:xfrm>
            <a:off x="335100" y="1398500"/>
            <a:ext cx="8473800" cy="33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Local county board responsible for planning, funding, and monitoring mental health and addiction treatment, prevention, and recovery support services for residents of Montgomery County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Collaborates with community partners, providers, and coalitions to ensure a comprehensive, accessible system of care that promotes wellness and resilience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Learn more about ADAMHS and its available community resources, please visit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mcadamhs.org </a:t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03" name="Google Shape;103;g3fba663f443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>
            <p:ph type="title"/>
          </p:nvPr>
        </p:nvSpPr>
        <p:spPr>
          <a:xfrm>
            <a:off x="311700" y="432625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 sz="3400">
                <a:solidFill>
                  <a:srgbClr val="000000"/>
                </a:solidFill>
              </a:rPr>
              <a:t>The Montgomery County Prevention Coalition</a:t>
            </a:r>
            <a:endParaRPr b="1" sz="34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 sz="3400">
                <a:solidFill>
                  <a:srgbClr val="000000"/>
                </a:solidFill>
              </a:rPr>
              <a:t>(MCPC)</a:t>
            </a:r>
            <a:endParaRPr b="1" sz="3400">
              <a:solidFill>
                <a:srgbClr val="000000"/>
              </a:solidFill>
            </a:endParaRPr>
          </a:p>
        </p:txBody>
      </p:sp>
      <p:sp>
        <p:nvSpPr>
          <p:cNvPr id="110" name="Google Shape;110;p2"/>
          <p:cNvSpPr txBox="1"/>
          <p:nvPr>
            <p:ph idx="1" type="body"/>
          </p:nvPr>
        </p:nvSpPr>
        <p:spPr>
          <a:xfrm>
            <a:off x="335100" y="1398500"/>
            <a:ext cx="8473800" cy="33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Approximately 200 volunteers from all across Montgomery County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Prevention professionals, community leaders, business owners, law enforcement, parents, teachers, community members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Working to reduce substance use and promote wellness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Much of our work is targeted toward youth, so we can’t do this work without them!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Funded by the Montgomery County ADAMHS Board and the Drug Free Communities Grant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9c1da83bf_0_13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f9c1da83bf_0_13"/>
          <p:cNvSpPr txBox="1"/>
          <p:nvPr>
            <p:ph type="title"/>
          </p:nvPr>
        </p:nvSpPr>
        <p:spPr>
          <a:xfrm>
            <a:off x="311700" y="43986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 sz="3400">
                <a:solidFill>
                  <a:srgbClr val="000000"/>
                </a:solidFill>
              </a:rPr>
              <a:t>NCCJ: Nurturing Community, Cultivating Justice (NCCJ)</a:t>
            </a:r>
            <a:endParaRPr sz="3400">
              <a:solidFill>
                <a:srgbClr val="000000"/>
              </a:solidFill>
            </a:endParaRPr>
          </a:p>
        </p:txBody>
      </p:sp>
      <p:sp>
        <p:nvSpPr>
          <p:cNvPr id="118" name="Google Shape;118;g3f9c1da83bf_0_13"/>
          <p:cNvSpPr txBox="1"/>
          <p:nvPr>
            <p:ph idx="1" type="body"/>
          </p:nvPr>
        </p:nvSpPr>
        <p:spPr>
          <a:xfrm>
            <a:off x="335100" y="1398500"/>
            <a:ext cx="8473800" cy="33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Local non-profit with expertise in youth leadership development and youth-led prevention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Partnered with MCPC to </a:t>
            </a:r>
            <a:r>
              <a:rPr lang="en-US" sz="2200">
                <a:solidFill>
                  <a:srgbClr val="000000"/>
                </a:solidFill>
              </a:rPr>
              <a:t>serve as the primary point of contact and manager of the YLP program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Provide program coordination, technical assistance, resources, and ongoing support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19" name="Google Shape;119;g3f9c1da83bf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>
            <p:ph idx="1" type="body"/>
          </p:nvPr>
        </p:nvSpPr>
        <p:spPr>
          <a:xfrm>
            <a:off x="327423" y="1413575"/>
            <a:ext cx="8520600" cy="33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Engage and empower students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Meet youth where they are 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Promote youth-led and peer-to-peer prevention 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Help youth tailor prevention messaging to the culture and needs of their school and community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Foster the next generation of preventionists and changemakers!</a:t>
            </a:r>
            <a:endParaRPr sz="2200">
              <a:solidFill>
                <a:srgbClr val="000000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26" name="Google Shape;1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Goals of the YLP Program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>
            <p:ph idx="1" type="body"/>
          </p:nvPr>
        </p:nvSpPr>
        <p:spPr>
          <a:xfrm>
            <a:off x="346046" y="1392465"/>
            <a:ext cx="84273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Funded entirely by the ADAMHS Board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Supports grades 6-12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Programs will create youth-led, peer-to-peer supports, prevention messaging and programming that decreases substance use and promotes mental wellness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Needs to be </a:t>
            </a:r>
            <a:r>
              <a:rPr b="1" lang="en-US" sz="2200">
                <a:solidFill>
                  <a:srgbClr val="000000"/>
                </a:solidFill>
              </a:rPr>
              <a:t>youth-</a:t>
            </a:r>
            <a:r>
              <a:rPr b="1" lang="en-US" sz="2200">
                <a:solidFill>
                  <a:srgbClr val="000000"/>
                </a:solidFill>
              </a:rPr>
              <a:t>led</a:t>
            </a:r>
            <a:r>
              <a:rPr lang="en-US" sz="2200">
                <a:solidFill>
                  <a:srgbClr val="000000"/>
                </a:solidFill>
              </a:rPr>
              <a:t> and</a:t>
            </a:r>
            <a:r>
              <a:rPr lang="en-US" sz="2200">
                <a:solidFill>
                  <a:srgbClr val="000000"/>
                </a:solidFill>
              </a:rPr>
              <a:t> adult-supported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This is a student leadership team with an adult adviser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Must feature a substance use prevention component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Can be applied to new or existing programming</a:t>
            </a:r>
            <a:endParaRPr sz="2600">
              <a:solidFill>
                <a:srgbClr val="000000"/>
              </a:solidFill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About</a:t>
            </a:r>
            <a:r>
              <a:rPr b="1" lang="en-US">
                <a:solidFill>
                  <a:srgbClr val="000000"/>
                </a:solidFill>
              </a:rPr>
              <a:t> the YLP Program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327429" y="1384593"/>
            <a:ext cx="84774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With support from NCCJ and ADAMHS, students in this program will: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Learn the science and importance of prevention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Understand the scope of mental and behavioral health in their schools and communities, and learn signs and symptoms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Implement evidence-based or evidence-informed techniques to mitigate substance use and mental health disorders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Get tips to communicate effectively with their peers 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Youth leaders will have the opportunity to participate in MCPC initiatives if they choose to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About the YLP Program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9f9a8dd5d_0_0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g409f9a8dd5d_0_0"/>
          <p:cNvSpPr txBox="1"/>
          <p:nvPr>
            <p:ph idx="1" type="body"/>
          </p:nvPr>
        </p:nvSpPr>
        <p:spPr>
          <a:xfrm>
            <a:off x="315600" y="1392475"/>
            <a:ext cx="85206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New in 2027, NCCJ is partnering with MCPC to provide oversight, and expanded support structures for schools and community organizations 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Billing and contracts will remain through ADAMHS - ADAMHS will remain </a:t>
            </a:r>
            <a:r>
              <a:rPr lang="en-US" sz="2150">
                <a:solidFill>
                  <a:srgbClr val="000000"/>
                </a:solidFill>
              </a:rPr>
              <a:t>fiscally</a:t>
            </a:r>
            <a:r>
              <a:rPr lang="en-US" sz="2150">
                <a:solidFill>
                  <a:srgbClr val="000000"/>
                </a:solidFill>
              </a:rPr>
              <a:t> responsible for the grant 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While NCCJ is providing an important support structure, the work of YLP will still operate as an arm of MCPC, and will influence MCPC direction 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NCCJ is proud to bring experience and knowledge in facilitating youth-led programming to help support your program</a:t>
            </a:r>
            <a:endParaRPr sz="2150">
              <a:solidFill>
                <a:srgbClr val="000000"/>
              </a:solidFill>
            </a:endParaRPr>
          </a:p>
        </p:txBody>
      </p:sp>
      <p:pic>
        <p:nvPicPr>
          <p:cNvPr id="150" name="Google Shape;150;g409f9a8dd5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409f9a8dd5d_0_0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Transitions in 2027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 txBox="1"/>
          <p:nvPr>
            <p:ph idx="1" type="body"/>
          </p:nvPr>
        </p:nvSpPr>
        <p:spPr>
          <a:xfrm>
            <a:off x="323472" y="1392466"/>
            <a:ext cx="85206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en-US" sz="2200">
                <a:solidFill>
                  <a:srgbClr val="000000"/>
                </a:solidFill>
              </a:rPr>
              <a:t>Today, September 22, 2026</a:t>
            </a:r>
            <a:r>
              <a:rPr b="1" lang="en-US" sz="2200">
                <a:solidFill>
                  <a:srgbClr val="000000"/>
                </a:solidFill>
              </a:rPr>
              <a:t>: </a:t>
            </a:r>
            <a:r>
              <a:rPr lang="en-US" sz="2200">
                <a:solidFill>
                  <a:srgbClr val="000000"/>
                </a:solidFill>
              </a:rPr>
              <a:t>Application Released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en-US" sz="2200">
                <a:solidFill>
                  <a:srgbClr val="000000"/>
                </a:solidFill>
              </a:rPr>
              <a:t>October 16, 2026</a:t>
            </a:r>
            <a:r>
              <a:rPr b="1" lang="en-US" sz="2200">
                <a:solidFill>
                  <a:srgbClr val="000000"/>
                </a:solidFill>
              </a:rPr>
              <a:t>: </a:t>
            </a:r>
            <a:r>
              <a:rPr lang="en-US" sz="2200">
                <a:solidFill>
                  <a:srgbClr val="000000"/>
                </a:solidFill>
              </a:rPr>
              <a:t>Application Closes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en-US" sz="2200">
                <a:solidFill>
                  <a:srgbClr val="000000"/>
                </a:solidFill>
              </a:rPr>
              <a:t>End of October</a:t>
            </a:r>
            <a:r>
              <a:rPr b="1" lang="en-US" sz="2200">
                <a:solidFill>
                  <a:srgbClr val="000000"/>
                </a:solidFill>
              </a:rPr>
              <a:t>: </a:t>
            </a:r>
            <a:r>
              <a:rPr lang="en-US" sz="2200">
                <a:solidFill>
                  <a:srgbClr val="000000"/>
                </a:solidFill>
              </a:rPr>
              <a:t>Notice of Award Sent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en-US" sz="2200">
                <a:solidFill>
                  <a:srgbClr val="000000"/>
                </a:solidFill>
              </a:rPr>
              <a:t>January</a:t>
            </a:r>
            <a:r>
              <a:rPr b="1" lang="en-US" sz="2200">
                <a:solidFill>
                  <a:srgbClr val="000000"/>
                </a:solidFill>
              </a:rPr>
              <a:t> 1, 2027: </a:t>
            </a:r>
            <a:r>
              <a:rPr lang="en-US" sz="2200">
                <a:solidFill>
                  <a:srgbClr val="000000"/>
                </a:solidFill>
              </a:rPr>
              <a:t>Funding Cycle Begins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b="1" lang="en-US" sz="2200">
                <a:solidFill>
                  <a:srgbClr val="000000"/>
                </a:solidFill>
              </a:rPr>
              <a:t>December 31, 2027</a:t>
            </a:r>
            <a:r>
              <a:rPr b="1" lang="en-US" sz="2200">
                <a:solidFill>
                  <a:srgbClr val="000000"/>
                </a:solidFill>
              </a:rPr>
              <a:t>: </a:t>
            </a:r>
            <a:r>
              <a:rPr lang="en-US" sz="2200">
                <a:solidFill>
                  <a:srgbClr val="000000"/>
                </a:solidFill>
              </a:rPr>
              <a:t>Funding Cycle Ends</a:t>
            </a:r>
            <a:endParaRPr sz="22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</a:rPr>
              <a:t>Submissions due via Google Form, can be found at </a:t>
            </a:r>
            <a:r>
              <a:rPr lang="en-US" sz="2200" u="sng">
                <a:solidFill>
                  <a:schemeClr val="hlink"/>
                </a:solidFill>
                <a:hlinkClick r:id="rId3"/>
              </a:rPr>
              <a:t>www.preventionmc.org/YLP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58" name="Google Shape;15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Application Timeline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>
            <p:ph idx="1" type="body"/>
          </p:nvPr>
        </p:nvSpPr>
        <p:spPr>
          <a:xfrm>
            <a:off x="306094" y="1397860"/>
            <a:ext cx="85206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Public, private, charter, and parochial middle and high schools, and youth-serving community organizations in Montgomery County 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Will collect data and outcomes through funding cycle and submit to NCCJ, ADAMHS, and MCPC 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Must designate an adult adviser (or plan for filling that role) in application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One program per district will be prioritized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66" name="Google Shape;1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7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Eligibility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>
            <p:ph idx="1" type="body"/>
          </p:nvPr>
        </p:nvSpPr>
        <p:spPr>
          <a:xfrm>
            <a:off x="311699" y="1397850"/>
            <a:ext cx="75609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Up to </a:t>
            </a:r>
            <a:r>
              <a:rPr lang="en-US" sz="2150">
                <a:solidFill>
                  <a:srgbClr val="000000"/>
                </a:solidFill>
              </a:rPr>
              <a:t>$10,000 per </a:t>
            </a:r>
            <a:r>
              <a:rPr i="1" lang="en-US" sz="2150">
                <a:solidFill>
                  <a:srgbClr val="000000"/>
                </a:solidFill>
              </a:rPr>
              <a:t>awarded</a:t>
            </a:r>
            <a:r>
              <a:rPr lang="en-US" sz="2150">
                <a:solidFill>
                  <a:srgbClr val="000000"/>
                </a:solidFill>
              </a:rPr>
              <a:t> application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Funds are given on an invoice process each month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Reimbursement for previous month’s expenses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Due on the 15</a:t>
            </a:r>
            <a:r>
              <a:rPr baseline="30000" lang="en-US" sz="2150">
                <a:solidFill>
                  <a:srgbClr val="000000"/>
                </a:solidFill>
              </a:rPr>
              <a:t>th</a:t>
            </a:r>
            <a:r>
              <a:rPr lang="en-US" sz="2150">
                <a:solidFill>
                  <a:srgbClr val="000000"/>
                </a:solidFill>
              </a:rPr>
              <a:t> of each month</a:t>
            </a:r>
            <a:endParaRPr sz="2150">
              <a:solidFill>
                <a:srgbClr val="000000"/>
              </a:solidFill>
            </a:endParaRPr>
          </a:p>
          <a:p>
            <a:pPr indent="-365125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■"/>
            </a:pPr>
            <a:r>
              <a:rPr lang="en-US" sz="2150">
                <a:solidFill>
                  <a:srgbClr val="000000"/>
                </a:solidFill>
              </a:rPr>
              <a:t>Adjusted if the 15th is on a weekend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Each building can submit one application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Needs to demonstrate capacity for implementation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Funding can be used for staff time, marketing and printing of materials, and implementation of prevention strategies</a:t>
            </a:r>
            <a:endParaRPr sz="2150">
              <a:solidFill>
                <a:srgbClr val="000000"/>
              </a:solidFill>
            </a:endParaRPr>
          </a:p>
        </p:txBody>
      </p:sp>
      <p:pic>
        <p:nvPicPr>
          <p:cNvPr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8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Funding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>
            <p:ph idx="1" type="body"/>
          </p:nvPr>
        </p:nvSpPr>
        <p:spPr>
          <a:xfrm>
            <a:off x="311704" y="1397852"/>
            <a:ext cx="85206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Fully completed online application submitted by the due date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Project Budget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Using provided template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Signed letter of support from building principal, superintendent or counselor, or organization leadership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82" name="Google Shape;18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Requirements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 txBox="1"/>
          <p:nvPr>
            <p:ph idx="1" type="body"/>
          </p:nvPr>
        </p:nvSpPr>
        <p:spPr>
          <a:xfrm>
            <a:off x="306100" y="1397852"/>
            <a:ext cx="8520600" cy="3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Attend two trainings of your choosing provided by NCCJ, ADAMHS, or MCPC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Advisers will attend quarterly Advisers’ Council Meetings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Report on outcomes and prevention efforts taking place in school. </a:t>
            </a:r>
            <a:r>
              <a:rPr b="1" lang="en-US" sz="2200">
                <a:solidFill>
                  <a:srgbClr val="000000"/>
                </a:solidFill>
              </a:rPr>
              <a:t>Must </a:t>
            </a:r>
            <a:r>
              <a:rPr lang="en-US" sz="2200">
                <a:solidFill>
                  <a:srgbClr val="000000"/>
                </a:solidFill>
              </a:rPr>
              <a:t>have a substance use component.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P</a:t>
            </a:r>
            <a:r>
              <a:rPr lang="en-US" sz="2200">
                <a:solidFill>
                  <a:srgbClr val="000000"/>
                </a:solidFill>
              </a:rPr>
              <a:t>articipate in at least one site visit from NCCJ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With help from NCCJ, create a strategic plan for the school year.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Report metrics and final budgets to ADAMHS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90" name="Google Shape;1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0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Criteria for Award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1"/>
          <p:cNvSpPr txBox="1"/>
          <p:nvPr>
            <p:ph idx="1" type="body"/>
          </p:nvPr>
        </p:nvSpPr>
        <p:spPr>
          <a:xfrm>
            <a:off x="311800" y="1397852"/>
            <a:ext cx="8520600" cy="4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NCCJ and ADAMHS</a:t>
            </a:r>
            <a:r>
              <a:rPr lang="en-US" sz="2200">
                <a:solidFill>
                  <a:srgbClr val="000000"/>
                </a:solidFill>
              </a:rPr>
              <a:t> will offer a menu of training opportunities – each YLP group will do a minimum of two trainings</a:t>
            </a:r>
            <a:endParaRPr sz="2200">
              <a:solidFill>
                <a:srgbClr val="000000"/>
              </a:solidFill>
            </a:endParaRPr>
          </a:p>
          <a:p>
            <a:pPr indent="-3683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○"/>
            </a:pPr>
            <a:r>
              <a:rPr lang="en-US" sz="2200">
                <a:solidFill>
                  <a:srgbClr val="000000"/>
                </a:solidFill>
              </a:rPr>
              <a:t>NCCJ and ADAMHS are there to offer assistance and support when choosing trainings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Quarterly advisers’ council meetings</a:t>
            </a:r>
            <a:endParaRPr sz="2200">
              <a:solidFill>
                <a:srgbClr val="000000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●"/>
            </a:pPr>
            <a:r>
              <a:rPr lang="en-US" sz="2200">
                <a:solidFill>
                  <a:srgbClr val="000000"/>
                </a:solidFill>
              </a:rPr>
              <a:t>Support from YLP Support Team</a:t>
            </a:r>
            <a:endParaRPr sz="2200">
              <a:solidFill>
                <a:srgbClr val="000000"/>
              </a:solidFill>
            </a:endParaRPr>
          </a:p>
        </p:txBody>
      </p:sp>
      <p:pic>
        <p:nvPicPr>
          <p:cNvPr id="198" name="Google Shape;1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1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Training &amp; Onboarding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2"/>
          <p:cNvSpPr txBox="1"/>
          <p:nvPr>
            <p:ph idx="1" type="body"/>
          </p:nvPr>
        </p:nvSpPr>
        <p:spPr>
          <a:xfrm>
            <a:off x="311700" y="1397852"/>
            <a:ext cx="8520600" cy="4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51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ADAMHS</a:t>
            </a:r>
            <a:r>
              <a:rPr lang="en-US" sz="2150">
                <a:solidFill>
                  <a:srgbClr val="000000"/>
                </a:solidFill>
              </a:rPr>
              <a:t> and NCCJ will serve as the YLP Support Team, providing assistance to schools and organizations throughout the program cycle.</a:t>
            </a:r>
            <a:endParaRPr sz="2150">
              <a:solidFill>
                <a:srgbClr val="000000"/>
              </a:solidFill>
            </a:endParaRPr>
          </a:p>
          <a:p>
            <a:pPr indent="-36512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●"/>
            </a:pPr>
            <a:r>
              <a:rPr lang="en-US" sz="2150">
                <a:solidFill>
                  <a:srgbClr val="000000"/>
                </a:solidFill>
              </a:rPr>
              <a:t>They will: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Advise on the program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Monitor outcomes and successes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Help design training and onboarding for awarded organizations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Mentor participating programs</a:t>
            </a:r>
            <a:endParaRPr sz="2150">
              <a:solidFill>
                <a:srgbClr val="000000"/>
              </a:solidFill>
            </a:endParaRPr>
          </a:p>
          <a:p>
            <a:pPr indent="-36512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0"/>
              <a:buChar char="○"/>
            </a:pPr>
            <a:r>
              <a:rPr lang="en-US" sz="2150">
                <a:solidFill>
                  <a:srgbClr val="000000"/>
                </a:solidFill>
              </a:rPr>
              <a:t>Make recommendations for future opportunities and improvements</a:t>
            </a:r>
            <a:endParaRPr sz="2150">
              <a:solidFill>
                <a:srgbClr val="000000"/>
              </a:solidFill>
            </a:endParaRPr>
          </a:p>
        </p:txBody>
      </p:sp>
      <p:pic>
        <p:nvPicPr>
          <p:cNvPr id="206" name="Google Shape;20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YLP Support Team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 txBox="1"/>
          <p:nvPr>
            <p:ph idx="1" type="body"/>
          </p:nvPr>
        </p:nvSpPr>
        <p:spPr>
          <a:xfrm>
            <a:off x="308950" y="1397852"/>
            <a:ext cx="8514900" cy="4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 sz="1600">
                <a:solidFill>
                  <a:srgbClr val="000000"/>
                </a:solidFill>
              </a:rPr>
              <a:t>Be sure to submit your online application (including your letter of support and budget) by October 16.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US" sz="1600">
                <a:solidFill>
                  <a:srgbClr val="000000"/>
                </a:solidFill>
              </a:rPr>
              <a:t>If you have questions or would like to chat about ideas for the application, please reach out to NCCJ or MCPC.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Lake Miller, NCCJ Director of </a:t>
            </a:r>
            <a:r>
              <a:rPr lang="en-US" sz="1600">
                <a:solidFill>
                  <a:srgbClr val="000000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Education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lmiller@nccjoh.org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Hannah Brown, NCCJ Assistant Director of Education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4"/>
              </a:rPr>
              <a:t>hbrown@nccjoh.org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0000"/>
                </a:solidFill>
              </a:rPr>
              <a:t>Megs Francis, MCPC Manager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hlinkClick r:id="rId5"/>
              </a:rPr>
              <a:t>mfrancis@mcadamhs.org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214" name="Google Shape;214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3"/>
          <p:cNvSpPr txBox="1"/>
          <p:nvPr>
            <p:ph type="title"/>
          </p:nvPr>
        </p:nvSpPr>
        <p:spPr>
          <a:xfrm>
            <a:off x="311700" y="321894"/>
            <a:ext cx="8520600" cy="9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>
                <a:solidFill>
                  <a:srgbClr val="000000"/>
                </a:solidFill>
              </a:rPr>
              <a:t>Next Steps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/>
          <p:nvPr/>
        </p:nvSpPr>
        <p:spPr>
          <a:xfrm>
            <a:off x="168100" y="164592"/>
            <a:ext cx="8796600" cy="4796100"/>
          </a:xfrm>
          <a:prstGeom prst="rect">
            <a:avLst/>
          </a:prstGeom>
          <a:noFill/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 txBox="1"/>
          <p:nvPr>
            <p:ph idx="1" type="body"/>
          </p:nvPr>
        </p:nvSpPr>
        <p:spPr>
          <a:xfrm>
            <a:off x="787600" y="2204350"/>
            <a:ext cx="3778800" cy="20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NCCJ: Nurturing Community, </a:t>
            </a:r>
            <a:r>
              <a:rPr lang="en-US" sz="2000">
                <a:solidFill>
                  <a:srgbClr val="000000"/>
                </a:solidFill>
              </a:rPr>
              <a:t>Cultivating Justice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(937) 222-6225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lmiller</a:t>
            </a:r>
            <a:r>
              <a:rPr lang="en-US" sz="2000" u="sng">
                <a:solidFill>
                  <a:schemeClr val="hlink"/>
                </a:solidFill>
                <a:hlinkClick r:id="rId4"/>
              </a:rPr>
              <a:t>@nccjoh.org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www.nccjoh.org</a:t>
            </a:r>
            <a:endParaRPr sz="2000">
              <a:solidFill>
                <a:srgbClr val="000000"/>
              </a:solidFill>
            </a:endParaRPr>
          </a:p>
        </p:txBody>
      </p:sp>
      <p:pic>
        <p:nvPicPr>
          <p:cNvPr id="222" name="Google Shape;22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63544" y="4189462"/>
            <a:ext cx="1336800" cy="7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4"/>
          <p:cNvSpPr txBox="1"/>
          <p:nvPr>
            <p:ph type="title"/>
          </p:nvPr>
        </p:nvSpPr>
        <p:spPr>
          <a:xfrm>
            <a:off x="306100" y="820300"/>
            <a:ext cx="8520600" cy="147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800"/>
              <a:buFont typeface="Calibri"/>
              <a:buNone/>
            </a:pPr>
            <a:r>
              <a:rPr b="1" lang="en-US" sz="9000">
                <a:solidFill>
                  <a:srgbClr val="000000"/>
                </a:solidFill>
              </a:rPr>
              <a:t>Thank You!</a:t>
            </a:r>
            <a:endParaRPr sz="9000">
              <a:solidFill>
                <a:srgbClr val="000000"/>
              </a:solidFill>
            </a:endParaRPr>
          </a:p>
        </p:txBody>
      </p:sp>
      <p:sp>
        <p:nvSpPr>
          <p:cNvPr id="224" name="Google Shape;224;p14"/>
          <p:cNvSpPr txBox="1"/>
          <p:nvPr>
            <p:ph idx="1" type="body"/>
          </p:nvPr>
        </p:nvSpPr>
        <p:spPr>
          <a:xfrm>
            <a:off x="4566400" y="2204350"/>
            <a:ext cx="3778800" cy="20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Montgomery County Prevention Coalition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(937) 443-0416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 u="sng">
                <a:solidFill>
                  <a:schemeClr val="hlink"/>
                </a:solidFill>
                <a:hlinkClick r:id="rId6"/>
              </a:rPr>
              <a:t>mfrancis@mcadamhs.org</a:t>
            </a:r>
            <a:endParaRPr sz="20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sz="2000">
                <a:solidFill>
                  <a:srgbClr val="000000"/>
                </a:solidFill>
              </a:rPr>
              <a:t>www.preventionmc.org</a:t>
            </a:r>
            <a:endParaRPr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2020-11-04T21:33:19Z</dcterms:created>
  <dc:creator>Colleen Oakes</dc:creator>
</cp:coreProperties>
</file>