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71" r:id="rId7"/>
    <p:sldId id="261" r:id="rId8"/>
    <p:sldId id="268" r:id="rId9"/>
    <p:sldId id="266" r:id="rId10"/>
    <p:sldId id="272" r:id="rId11"/>
    <p:sldId id="273" r:id="rId12"/>
    <p:sldId id="276" r:id="rId13"/>
    <p:sldId id="275" r:id="rId14"/>
    <p:sldId id="274" r:id="rId15"/>
    <p:sldId id="269" r:id="rId16"/>
    <p:sldId id="267" r:id="rId17"/>
    <p:sldId id="260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  <a:srgbClr val="EC981C"/>
    <a:srgbClr val="E8A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0BE4-14C2-41BF-8699-C848742CB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1200-DA5D-42AD-AB55-F51720806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0174A-9C8B-4C7A-9FBB-46F3EE79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00E1-9933-4411-BFF1-F1CC7D518616}" type="datetimeFigureOut">
              <a:rPr lang="en-CA" smtClean="0"/>
              <a:t>02/04/2018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A8DCE-F684-4825-8669-8BB1495B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DB63A-0A84-4F40-A959-628100D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460-AB09-4F76-AAF2-49F68C323B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904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A54C-8B6D-4870-A75A-5CB38606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08089-1F65-49D6-B249-0E4F4E408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0FF8F-F540-4B00-ABA7-B91C4CC3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00E1-9933-4411-BFF1-F1CC7D518616}" type="datetimeFigureOut">
              <a:rPr lang="en-CA" smtClean="0"/>
              <a:t>02/04/2018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C355D-4C13-4085-9B0E-C2DB7CF2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D29A1-2D10-4683-AC6A-A9622226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460-AB09-4F76-AAF2-49F68C323B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048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8FE4BD-978B-4B18-92BD-089BA0370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71B92-36FE-4F78-B882-B8CD5AD2A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19F15-5773-4C37-B813-790BA2A2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00E1-9933-4411-BFF1-F1CC7D518616}" type="datetimeFigureOut">
              <a:rPr lang="en-CA" smtClean="0"/>
              <a:t>02/04/2018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C201E-EB5C-4457-8080-878E4737F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8067D-E758-4E55-BE42-7CAE0C75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460-AB09-4F76-AAF2-49F68C323B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14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8F5BA-3D56-4DCA-981B-8E8E8FCE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1B178-125D-4722-A881-0A3A4040E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86807-541C-4BD5-AE96-1E66A5F8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00E1-9933-4411-BFF1-F1CC7D518616}" type="datetimeFigureOut">
              <a:rPr lang="en-CA" smtClean="0"/>
              <a:t>02/04/2018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712E2-1A79-4DE4-B22E-BF72A0B8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3068B-4ABD-434E-8A25-B74538C4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460-AB09-4F76-AAF2-49F68C323B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31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DFE35-2118-4C08-8A15-5C10011F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6466EF-FE36-4EF7-8769-63FA98931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6C8E4-EAA1-4EEF-8F74-9CD49D89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00E1-9933-4411-BFF1-F1CC7D518616}" type="datetimeFigureOut">
              <a:rPr lang="en-CA" smtClean="0"/>
              <a:t>02/04/2018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43314-5BA9-47F9-9EF7-EAB5859E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93EC6-8664-4B86-8917-32EA6BC3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460-AB09-4F76-AAF2-49F68C323B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094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B845E-F5B9-47E3-9027-B6A8294B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AF9C9-01E4-48E6-BCAE-A1E803DBF2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A3DEA-2CAD-4701-B5FF-3ACE2E40F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20008-BB76-4B4D-9E73-923E958B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00E1-9933-4411-BFF1-F1CC7D518616}" type="datetimeFigureOut">
              <a:rPr lang="en-CA" smtClean="0"/>
              <a:t>02/04/2018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39F82-F6E1-4C18-BCC8-6BB0AA12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43147-CC02-4CEB-9E42-35CB1670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460-AB09-4F76-AAF2-49F68C323B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31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54AAE-3225-46E8-85A7-8D4C8635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2ECE9-CB63-470A-A1DC-466C37FDC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76971-CB6C-435B-BD90-5E85205FF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36ED97-99E9-45C2-A0F4-1697D10A7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4FB949-2A22-4A7C-9AC5-CD7CD8B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82046-708D-4D70-ACE9-86FB2EEC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00E1-9933-4411-BFF1-F1CC7D518616}" type="datetimeFigureOut">
              <a:rPr lang="en-CA" smtClean="0"/>
              <a:t>02/04/2018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69CE-52C7-4801-99F0-4FD8E00E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850AA-4DCA-4C3B-8B60-A4931D88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460-AB09-4F76-AAF2-49F68C323B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394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8CC4-5C1E-4E30-905F-4FD1D5C4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976CE-E58F-4B19-A8C0-0CD444C9C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00E1-9933-4411-BFF1-F1CC7D518616}" type="datetimeFigureOut">
              <a:rPr lang="en-CA" smtClean="0"/>
              <a:t>02/04/2018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F9BCA-2F49-420E-A1BD-6386A6AD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512E67-338A-40C2-893C-847DC073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460-AB09-4F76-AAF2-49F68C323B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15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0173D-D0CC-4B0C-A126-DDAD33C0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00E1-9933-4411-BFF1-F1CC7D518616}" type="datetimeFigureOut">
              <a:rPr lang="en-CA" smtClean="0"/>
              <a:t>02/04/2018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66453-C5A1-446D-B621-389EB5C6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26CB4-4222-4112-A0C9-76709399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460-AB09-4F76-AAF2-49F68C323B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879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4ABD-E2E4-464A-BAE4-63F62A44F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493D2-155F-4C6E-A9F7-93EF1AD16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54EF1-2BC4-44A2-9445-81DAB0A8C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E488C3-EE67-45CA-8371-4F784ADD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00E1-9933-4411-BFF1-F1CC7D518616}" type="datetimeFigureOut">
              <a:rPr lang="en-CA" smtClean="0"/>
              <a:t>02/04/2018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6E097-6422-476B-8202-4ACF46B7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F6692-BF80-4B20-86A2-4AF400CB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460-AB09-4F76-AAF2-49F68C323B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647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7FB6-4CB5-47BD-AE02-389C0979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086313-22ED-44AD-B758-50957F7F0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8D87D-0B8F-4F68-A8FE-9A7BC61B8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833E0-365E-41C7-A4F4-0302AF33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00E1-9933-4411-BFF1-F1CC7D518616}" type="datetimeFigureOut">
              <a:rPr lang="en-CA" smtClean="0"/>
              <a:t>02/04/2018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2F839-B6C4-459A-9A8F-F244CD1A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57B21-22D8-42D1-8B55-BF0C9DEA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1460-AB09-4F76-AAF2-49F68C323B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09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BDE1D-60E9-4675-B12F-4F879F60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6B727-B312-47D9-AA81-5B8CA9D1A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17E4E-23BD-4C46-BE5D-6775E7FAB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000E1-9933-4411-BFF1-F1CC7D518616}" type="datetimeFigureOut">
              <a:rPr lang="en-CA" smtClean="0"/>
              <a:t>02/04/2018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5B865-5ADE-4226-B2F3-0710251B5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1672F-E05A-4E86-912D-536AB846C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1460-AB09-4F76-AAF2-49F68C323B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30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00D48D-C9AA-4000-A912-29A4FEA98A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12C673-8179-457E-AD2A-D1FAE4CC961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5E69BC-D844-4AB5-9E35-ED458EE2965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D16D792-92AE-4A76-9C77-4F099A9A0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23" y="3922215"/>
            <a:ext cx="4746626" cy="818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5AEFC6-0A53-405F-A32E-AE855FFD3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36" y="4741006"/>
            <a:ext cx="2411883" cy="12722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266BD3-92C6-404D-8DFE-6CFB58354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70" y="1757062"/>
            <a:ext cx="5357192" cy="3068357"/>
          </a:xfrm>
        </p:spPr>
        <p:txBody>
          <a:bodyPr>
            <a:normAutofit/>
          </a:bodyPr>
          <a:lstStyle/>
          <a:p>
            <a:pPr algn="l"/>
            <a:r>
              <a:rPr lang="en-CA" sz="5300" b="1" dirty="0">
                <a:solidFill>
                  <a:srgbClr val="FFFFFF"/>
                </a:solidFill>
                <a:latin typeface="Franklin Gothic Heavy" panose="020B0903020102020204" pitchFamily="34" charset="0"/>
              </a:rPr>
              <a:t>Student Athletes</a:t>
            </a:r>
            <a:br>
              <a:rPr lang="en-CA" sz="4700" dirty="0">
                <a:solidFill>
                  <a:srgbClr val="FFFFFF"/>
                </a:solidFill>
              </a:rPr>
            </a:br>
            <a:endParaRPr lang="en-CA" sz="47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3991A-CC34-446F-900D-4133306E8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9470" y="4339795"/>
            <a:ext cx="5548584" cy="1771539"/>
          </a:xfrm>
        </p:spPr>
        <p:txBody>
          <a:bodyPr>
            <a:normAutofit/>
          </a:bodyPr>
          <a:lstStyle/>
          <a:p>
            <a:pPr algn="l"/>
            <a:r>
              <a:rPr lang="en-CA" sz="36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Prescription Opioid </a:t>
            </a:r>
          </a:p>
          <a:p>
            <a:pPr algn="l"/>
            <a:r>
              <a:rPr lang="en-CA" sz="3600" dirty="0">
                <a:solidFill>
                  <a:srgbClr val="C00000"/>
                </a:solidFill>
                <a:latin typeface="Franklin Gothic Heavy" panose="020B0903020102020204" pitchFamily="34" charset="0"/>
              </a:rPr>
              <a:t>Misuse Prevention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5B9DE-4194-45F0-A4A6-FA1F3774EEE3}"/>
              </a:ext>
            </a:extLst>
          </p:cNvPr>
          <p:cNvSpPr txBox="1"/>
          <p:nvPr/>
        </p:nvSpPr>
        <p:spPr>
          <a:xfrm>
            <a:off x="7076661" y="1633883"/>
            <a:ext cx="4432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[ YOUR LOGO HERE]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B6A083-207E-43F2-B7FD-8D584BF520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rcRect l="-187" t="21680" r="187" b="20638"/>
          <a:stretch/>
        </p:blipFill>
        <p:spPr>
          <a:xfrm>
            <a:off x="1114009" y="784087"/>
            <a:ext cx="4510045" cy="16995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A389F3-41D8-4C59-996B-BEEE9738B2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125" b="61250" l="8500" r="92125">
                        <a14:foregroundMark x1="15125" y1="43500" x2="15125" y2="43500"/>
                        <a14:foregroundMark x1="21750" y1="43125" x2="21750" y2="43125"/>
                        <a14:foregroundMark x1="22750" y1="49625" x2="22750" y2="49625"/>
                        <a14:foregroundMark x1="22500" y1="45750" x2="22500" y2="45750"/>
                        <a14:foregroundMark x1="23000" y1="48375" x2="23000" y2="48375"/>
                        <a14:foregroundMark x1="28500" y1="45250" x2="28500" y2="45250"/>
                        <a14:foregroundMark x1="30500" y1="47250" x2="30500" y2="47250"/>
                        <a14:foregroundMark x1="28875" y1="36750" x2="28875" y2="36750"/>
                        <a14:foregroundMark x1="35250" y1="45625" x2="35250" y2="45625"/>
                        <a14:foregroundMark x1="47875" y1="47000" x2="47875" y2="47000"/>
                        <a14:foregroundMark x1="44125" y1="48750" x2="44125" y2="48750"/>
                        <a14:foregroundMark x1="44250" y1="50125" x2="44250" y2="50125"/>
                        <a14:foregroundMark x1="52500" y1="52125" x2="52500" y2="52125"/>
                        <a14:foregroundMark x1="71500" y1="44125" x2="71500" y2="44125"/>
                        <a14:foregroundMark x1="80125" y1="39375" x2="80125" y2="39375"/>
                        <a14:foregroundMark x1="83750" y1="45500" x2="83750" y2="45500"/>
                        <a14:foregroundMark x1="23250" y1="60875" x2="23250" y2="60875"/>
                        <a14:foregroundMark x1="60750" y1="44375" x2="60750" y2="44375"/>
                        <a14:foregroundMark x1="42125" y1="29500" x2="42125" y2="29500"/>
                        <a14:foregroundMark x1="38875" y1="29750" x2="38875" y2="29750"/>
                        <a14:foregroundMark x1="28500" y1="29000" x2="28500" y2="29000"/>
                        <a14:foregroundMark x1="16750" y1="28250" x2="16750" y2="28250"/>
                        <a14:foregroundMark x1="13500" y1="29875" x2="13500" y2="29875"/>
                        <a14:foregroundMark x1="8500" y1="30375" x2="8500" y2="30375"/>
                        <a14:foregroundMark x1="46625" y1="60625" x2="46625" y2="60625"/>
                        <a14:foregroundMark x1="89875" y1="60750" x2="89875" y2="60750"/>
                        <a14:foregroundMark x1="35500" y1="60125" x2="35500" y2="60125"/>
                        <a14:foregroundMark x1="35125" y1="61250" x2="35125" y2="61250"/>
                        <a14:foregroundMark x1="35500" y1="60375" x2="35500" y2="60375"/>
                        <a14:foregroundMark x1="92125" y1="35500" x2="92125" y2="35500"/>
                        <a14:foregroundMark x1="64625" y1="29750" x2="64625" y2="29750"/>
                        <a14:foregroundMark x1="82625" y1="59875" x2="82625" y2="59875"/>
                        <a14:foregroundMark x1="91875" y1="55250" x2="91875" y2="55250"/>
                        <a14:foregroundMark x1="90500" y1="60000" x2="90500" y2="60000"/>
                        <a14:foregroundMark x1="38750" y1="60625" x2="38750" y2="60625"/>
                        <a14:foregroundMark x1="77875" y1="29250" x2="77875" y2="29250"/>
                        <a14:foregroundMark x1="76250" y1="29000" x2="76250" y2="29000"/>
                        <a14:foregroundMark x1="75000" y1="29625" x2="75000" y2="29625"/>
                        <a14:foregroundMark x1="81250" y1="29500" x2="81250" y2="29500"/>
                        <a14:foregroundMark x1="89875" y1="33250" x2="89875" y2="33250"/>
                        <a14:foregroundMark x1="90125" y1="39250" x2="90125" y2="39250"/>
                        <a14:foregroundMark x1="19125" y1="58000" x2="19125" y2="58000"/>
                        <a14:foregroundMark x1="18375" y1="58000" x2="18375" y2="58000"/>
                        <a14:foregroundMark x1="18000" y1="58250" x2="18000" y2="58250"/>
                        <a14:foregroundMark x1="9750" y1="47750" x2="9750" y2="47750"/>
                        <a14:foregroundMark x1="10250" y1="46500" x2="10250" y2="46500"/>
                        <a14:backgroundMark x1="42500" y1="35875" x2="42500" y2="35875"/>
                        <a14:backgroundMark x1="90625" y1="32125" x2="90625" y2="32125"/>
                        <a14:backgroundMark x1="28125" y1="49125" x2="28125" y2="49125"/>
                      </a14:backgroundRemoval>
                    </a14:imgEffect>
                  </a14:imgLayer>
                </a14:imgProps>
              </a:ext>
            </a:extLst>
          </a:blip>
          <a:srcRect l="5772" t="27573" r="5685" b="37734"/>
          <a:stretch/>
        </p:blipFill>
        <p:spPr>
          <a:xfrm rot="20652896">
            <a:off x="3866306" y="2838400"/>
            <a:ext cx="2002630" cy="78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4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0EB187-900F-4AF5-813B-101456D9FD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A0BA2E55-988F-432A-A796-766D783B6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l="133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4D17C8-E9C2-48A4-AA36-D7048A6CCC4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D5D8719-AA03-469C-A8F3-F1A7D3992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3" y="1615736"/>
            <a:ext cx="3833372" cy="35691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  <a:latin typeface="Impact" panose="020B0806030902050204" pitchFamily="34" charset="0"/>
              </a:rPr>
              <a:t>You are </a:t>
            </a:r>
            <a:br>
              <a:rPr lang="en-US" sz="4800" dirty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en-US" sz="4800" dirty="0">
                <a:solidFill>
                  <a:srgbClr val="33CCCC"/>
                </a:solidFill>
                <a:latin typeface="Impact" panose="020B0806030902050204" pitchFamily="34" charset="0"/>
              </a:rPr>
              <a:t>in charge </a:t>
            </a:r>
            <a:r>
              <a:rPr lang="en-US" sz="4800" dirty="0">
                <a:solidFill>
                  <a:srgbClr val="FFFFFF"/>
                </a:solidFill>
                <a:latin typeface="Impact" panose="020B0806030902050204" pitchFamily="34" charset="0"/>
              </a:rPr>
              <a:t>of </a:t>
            </a:r>
            <a:br>
              <a:rPr lang="en-US" sz="4800" dirty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en-US" sz="4800" dirty="0">
                <a:solidFill>
                  <a:srgbClr val="FFFFFF"/>
                </a:solidFill>
                <a:latin typeface="Impact" panose="020B0806030902050204" pitchFamily="34" charset="0"/>
              </a:rPr>
              <a:t>your own health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C3D615-3CF2-4D8F-A95B-1D6235C52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38" b="14634"/>
          <a:stretch/>
        </p:blipFill>
        <p:spPr>
          <a:xfrm>
            <a:off x="7473411" y="6162260"/>
            <a:ext cx="4718569" cy="6957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93CE10-E488-45C0-A9A2-E99893D59027}"/>
              </a:ext>
            </a:extLst>
          </p:cNvPr>
          <p:cNvSpPr txBox="1"/>
          <p:nvPr/>
        </p:nvSpPr>
        <p:spPr>
          <a:xfrm>
            <a:off x="4196935" y="1947786"/>
            <a:ext cx="7554587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latin typeface="Franklin Gothic Demi Cond" panose="020B0706030402020204" pitchFamily="34" charset="0"/>
              </a:rPr>
              <a:t>Know your options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latin typeface="Franklin Gothic Demi Cond" panose="020B0706030402020204" pitchFamily="34" charset="0"/>
              </a:rPr>
              <a:t>Use alternatives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latin typeface="Franklin Gothic Demi Cond" panose="020B0706030402020204" pitchFamily="34" charset="0"/>
              </a:rPr>
              <a:t>Ask your care provider questions before prescription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latin typeface="Franklin Gothic Demi Cond" panose="020B0706030402020204" pitchFamily="34" charset="0"/>
              </a:rPr>
              <a:t>If an opioid is required, use it for the shortest time possible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latin typeface="Franklin Gothic Demi Cond" panose="020B0706030402020204" pitchFamily="34" charset="0"/>
              </a:rPr>
              <a:t>Take time to heal but still stay involved with the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104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49EBBE-9F6C-4625-9C1E-5B37B144C2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53" r="-1" b="-1"/>
          <a:stretch/>
        </p:blipFill>
        <p:spPr>
          <a:xfrm>
            <a:off x="7886" y="14315"/>
            <a:ext cx="12188932" cy="68544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1CD866-52B5-4280-A92B-56BDFD1E9A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EEF187-8434-4B76-BE40-006EEBB263C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4CD19-3647-4FB5-A3C2-6672472CBC2C}"/>
              </a:ext>
            </a:extLst>
          </p:cNvPr>
          <p:cNvSpPr txBox="1"/>
          <p:nvPr/>
        </p:nvSpPr>
        <p:spPr>
          <a:xfrm>
            <a:off x="72878" y="2852419"/>
            <a:ext cx="4516920" cy="3893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3600" dirty="0">
                <a:latin typeface="Impact" panose="020B0806030902050204" pitchFamily="34" charset="0"/>
              </a:rPr>
              <a:t>ASK QUESTIONS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3600" dirty="0">
                <a:latin typeface="Impact" panose="020B0806030902050204" pitchFamily="34" charset="0"/>
              </a:rPr>
              <a:t>BE ENGAGED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en-US" sz="3600" dirty="0">
                <a:latin typeface="Impact" panose="020B0806030902050204" pitchFamily="34" charset="0"/>
              </a:rPr>
              <a:t>TAKE CHARGE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A125E-7E5C-4045-8D54-C6FBFCDA7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236" y="-14316"/>
            <a:ext cx="6096063" cy="688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85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6A72F1F-4378-4BC4-8213-1D61D4390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27868" y="2496312"/>
            <a:ext cx="3134751" cy="42896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CB6F86-26FF-4948-AE24-F9408D13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358"/>
            <a:ext cx="10515600" cy="1325563"/>
          </a:xfrm>
        </p:spPr>
        <p:txBody>
          <a:bodyPr/>
          <a:lstStyle/>
          <a:p>
            <a:pPr algn="ctr"/>
            <a:r>
              <a:rPr lang="en-CA" dirty="0">
                <a:solidFill>
                  <a:srgbClr val="009999"/>
                </a:solidFill>
                <a:latin typeface="Franklin Gothic Heavy" panose="020B0903020102020204" pitchFamily="34" charset="0"/>
              </a:rPr>
              <a:t>Safe Medication Practices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26744D-6DEC-4605-A0D5-727DC3552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3950" y="1884760"/>
            <a:ext cx="9525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7E796E-D37B-4A7E-9075-92185D7D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877" y="2974398"/>
            <a:ext cx="871320" cy="909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48F9C1-041F-4910-80FF-9B0F1A3D0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951" y="4079143"/>
            <a:ext cx="944761" cy="901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6D0617-1B91-471D-88EC-04C991800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156" y="5169117"/>
            <a:ext cx="944761" cy="876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847605-B7EA-4A42-8F1B-1B9175C5663B}"/>
              </a:ext>
            </a:extLst>
          </p:cNvPr>
          <p:cNvSpPr txBox="1"/>
          <p:nvPr/>
        </p:nvSpPr>
        <p:spPr>
          <a:xfrm>
            <a:off x="2068711" y="2127657"/>
            <a:ext cx="9464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Franklin Gothic Demi" panose="020B0703020102020204" pitchFamily="34" charset="0"/>
              </a:rPr>
              <a:t>Only use prescription medications as directed by your healthcare professional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1B406-9B43-4D94-BFD6-BDEB50D4B92D}"/>
              </a:ext>
            </a:extLst>
          </p:cNvPr>
          <p:cNvSpPr txBox="1"/>
          <p:nvPr/>
        </p:nvSpPr>
        <p:spPr>
          <a:xfrm>
            <a:off x="2108200" y="3248277"/>
            <a:ext cx="797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Franklin Gothic Demi" panose="020B0703020102020204" pitchFamily="34" charset="0"/>
              </a:rPr>
              <a:t>Do NOT share your meds, or take someone else's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770B2-1D4D-4E6C-8F6B-6DE423DFD1D9}"/>
              </a:ext>
            </a:extLst>
          </p:cNvPr>
          <p:cNvSpPr txBox="1"/>
          <p:nvPr/>
        </p:nvSpPr>
        <p:spPr>
          <a:xfrm>
            <a:off x="2105917" y="4345655"/>
            <a:ext cx="8408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Franklin Gothic Demi" panose="020B0703020102020204" pitchFamily="34" charset="0"/>
              </a:rPr>
              <a:t>Keep your meds safe, and out of someone else’s hands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0DFE98-2846-479A-B7D3-FBAF517194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48"/>
            <a:ext cx="12192000" cy="68564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229DEA-0415-4028-87C9-E14D9100B7FE}"/>
              </a:ext>
            </a:extLst>
          </p:cNvPr>
          <p:cNvSpPr txBox="1"/>
          <p:nvPr/>
        </p:nvSpPr>
        <p:spPr>
          <a:xfrm>
            <a:off x="2105917" y="5458660"/>
            <a:ext cx="5153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Franklin Gothic Demi" panose="020B0703020102020204" pitchFamily="34" charset="0"/>
              </a:rPr>
              <a:t>Model safe medication practices</a:t>
            </a:r>
          </a:p>
        </p:txBody>
      </p:sp>
    </p:spTree>
    <p:extLst>
      <p:ext uri="{BB962C8B-B14F-4D97-AF65-F5344CB8AC3E}">
        <p14:creationId xmlns:p14="http://schemas.microsoft.com/office/powerpoint/2010/main" val="428747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B9C6D5C-2770-4829-96B1-7E0F112D9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98043"/>
            <a:ext cx="10905066" cy="4661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30C2E7-219D-4E94-96C0-F65694833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440" y="5487318"/>
            <a:ext cx="2974560" cy="89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61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35BB3D0F-F7E3-4033-AE69-A0AB98535720}"/>
              </a:ext>
            </a:extLst>
          </p:cNvPr>
          <p:cNvSpPr/>
          <p:nvPr/>
        </p:nvSpPr>
        <p:spPr>
          <a:xfrm>
            <a:off x="0" y="0"/>
            <a:ext cx="12204000" cy="6858000"/>
          </a:xfrm>
          <a:prstGeom prst="frame">
            <a:avLst>
              <a:gd name="adj1" fmla="val 5474"/>
            </a:avLst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A94516-65A0-4CBA-9780-95E676208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23" b="45798"/>
          <a:stretch/>
        </p:blipFill>
        <p:spPr>
          <a:xfrm>
            <a:off x="505587" y="1355546"/>
            <a:ext cx="5718231" cy="3496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249610-B5EA-4A63-A6C6-8531A8A9B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724" y="5305425"/>
            <a:ext cx="2540276" cy="1552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22D85-743E-401F-A049-75FC7A4A3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818" y="1298533"/>
            <a:ext cx="5521781" cy="3421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D88ED2-157B-4F25-B266-EEFB4E7C8DA6}"/>
              </a:ext>
            </a:extLst>
          </p:cNvPr>
          <p:cNvSpPr txBox="1"/>
          <p:nvPr/>
        </p:nvSpPr>
        <p:spPr>
          <a:xfrm>
            <a:off x="1297619" y="691363"/>
            <a:ext cx="9596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solidFill>
                  <a:srgbClr val="009999"/>
                </a:solidFill>
                <a:latin typeface="Franklin Gothic Heavy" panose="020B0903020102020204" pitchFamily="34" charset="0"/>
              </a:rPr>
              <a:t>Safe Medication Disposal Options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1BF3F9-3080-458E-B7B0-5FA8971D6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652" y="4973099"/>
            <a:ext cx="5753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9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84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E65213-CDE1-4497-95EA-872A89DB9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16" y="661505"/>
            <a:ext cx="6981636" cy="535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43E108-52ED-419D-9960-22E3873A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81" y="1630480"/>
            <a:ext cx="2888311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How to say</a:t>
            </a:r>
            <a:br>
              <a:rPr lang="en-US" sz="3200" kern="1200" dirty="0">
                <a:solidFill>
                  <a:srgbClr val="FFFFFF"/>
                </a:solidFill>
                <a:latin typeface="Franklin Gothic Demi Cond" panose="020B0706030402020204" pitchFamily="34" charset="0"/>
              </a:rPr>
            </a:br>
            <a:r>
              <a:rPr lang="en-US" sz="6000" kern="1200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‘NO’</a:t>
            </a:r>
            <a:endParaRPr lang="en-US" sz="3200" kern="1200" dirty="0">
              <a:solidFill>
                <a:srgbClr val="FFFFFF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08A9F-9E63-4758-AA1E-EC4DF4FD4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05550"/>
            <a:ext cx="8269357" cy="552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1B747C-A1BF-43B8-8D88-B3758C7DD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004" y="6305551"/>
            <a:ext cx="3937995" cy="552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8A50EB-B52C-4230-B4D1-3269F9BEA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557" y="56713"/>
            <a:ext cx="5678107" cy="59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4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5F4351E-CC31-4F16-85A1-F9DA5B8FD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484" y="1045761"/>
            <a:ext cx="9676458" cy="5221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F817B9-0332-4CCB-9DBB-66E579D19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032" y="5646080"/>
            <a:ext cx="1990956" cy="568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D43BC4-8B5B-4D9B-9C19-B87EAEC42581}"/>
              </a:ext>
            </a:extLst>
          </p:cNvPr>
          <p:cNvSpPr txBox="1"/>
          <p:nvPr/>
        </p:nvSpPr>
        <p:spPr>
          <a:xfrm>
            <a:off x="878890" y="562889"/>
            <a:ext cx="8114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solidFill>
                  <a:schemeClr val="tx2"/>
                </a:solidFill>
                <a:latin typeface="Franklin Gothic Heavy" panose="020B0903020102020204" pitchFamily="34" charset="0"/>
              </a:rPr>
              <a:t>CHECK YOURSELF AND YOUR TEAM MATES</a:t>
            </a:r>
          </a:p>
        </p:txBody>
      </p:sp>
    </p:spTree>
    <p:extLst>
      <p:ext uri="{BB962C8B-B14F-4D97-AF65-F5344CB8AC3E}">
        <p14:creationId xmlns:p14="http://schemas.microsoft.com/office/powerpoint/2010/main" val="3606359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226700-60FD-4314-BB40-BA80447E1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11"/>
          <a:stretch/>
        </p:blipFill>
        <p:spPr>
          <a:xfrm>
            <a:off x="979004" y="2021476"/>
            <a:ext cx="10233991" cy="37937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30C9C1-A2C6-4942-8611-BEE2A420293F}"/>
              </a:ext>
            </a:extLst>
          </p:cNvPr>
          <p:cNvSpPr txBox="1"/>
          <p:nvPr/>
        </p:nvSpPr>
        <p:spPr>
          <a:xfrm>
            <a:off x="979004" y="1559811"/>
            <a:ext cx="88110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Franklin Gothic Demi" panose="020B0703020102020204" pitchFamily="34" charset="0"/>
              </a:rPr>
              <a:t>OHSAA Policy on Drugs, Medicine and Food Supplements</a:t>
            </a: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221A2FBD-ECD0-4DA7-8FEC-B8AF19840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0" b="94041" l="1333" r="96200">
                        <a14:foregroundMark x1="38000" y1="22719" x2="38000" y2="22719"/>
                        <a14:foregroundMark x1="58733" y1="11235" x2="58733" y2="11235"/>
                        <a14:foregroundMark x1="58733" y1="11235" x2="58733" y2="11235"/>
                        <a14:foregroundMark x1="68400" y1="20298" x2="68400" y2="20298"/>
                        <a14:foregroundMark x1="78600" y1="22346" x2="78600" y2="22346"/>
                        <a14:foregroundMark x1="85667" y1="24767" x2="85667" y2="24767"/>
                        <a14:foregroundMark x1="77267" y1="21477" x2="77267" y2="21477"/>
                        <a14:foregroundMark x1="80800" y1="21477" x2="80800" y2="21477"/>
                        <a14:foregroundMark x1="76800" y1="21105" x2="76800" y2="21105"/>
                        <a14:foregroundMark x1="77267" y1="21105" x2="77267" y2="21105"/>
                        <a14:foregroundMark x1="74600" y1="23588" x2="74600" y2="23588"/>
                        <a14:foregroundMark x1="75067" y1="20670" x2="75067" y2="20670"/>
                        <a14:foregroundMark x1="75067" y1="24395" x2="75067" y2="24395"/>
                        <a14:foregroundMark x1="75067" y1="21477" x2="75067" y2="21477"/>
                        <a14:foregroundMark x1="15933" y1="59280" x2="15933" y2="59280"/>
                        <a14:foregroundMark x1="15933" y1="59280" x2="15933" y2="59280"/>
                        <a14:foregroundMark x1="19000" y1="62197" x2="19000" y2="62197"/>
                        <a14:foregroundMark x1="19000" y1="63377" x2="19000" y2="63377"/>
                        <a14:foregroundMark x1="19000" y1="64618" x2="19000" y2="64618"/>
                        <a14:foregroundMark x1="18133" y1="65487" x2="13733" y2="69957"/>
                        <a14:foregroundMark x1="11533" y1="72005" x2="11533" y2="72005"/>
                        <a14:foregroundMark x1="7133" y1="75729" x2="7133" y2="75729"/>
                        <a14:foregroundMark x1="4000" y1="67536" x2="4000" y2="67536"/>
                        <a14:foregroundMark x1="18600" y1="62197" x2="18600" y2="62197"/>
                        <a14:foregroundMark x1="55667" y1="94227" x2="55667" y2="94227"/>
                        <a14:foregroundMark x1="73267" y1="64246" x2="73267" y2="64246"/>
                        <a14:foregroundMark x1="90933" y1="67536" x2="90933" y2="67536"/>
                        <a14:foregroundMark x1="96200" y1="64618" x2="96200" y2="64618"/>
                        <a14:foregroundMark x1="90467" y1="67536" x2="90467" y2="67536"/>
                        <a14:foregroundMark x1="65333" y1="24395" x2="65333" y2="24395"/>
                        <a14:foregroundMark x1="35333" y1="36313" x2="35333" y2="36313"/>
                        <a14:foregroundMark x1="51667" y1="30540" x2="51667" y2="30540"/>
                        <a14:foregroundMark x1="56933" y1="29299" x2="56933" y2="29299"/>
                        <a14:foregroundMark x1="71067" y1="9994" x2="71067" y2="9994"/>
                        <a14:foregroundMark x1="65333" y1="5462" x2="65333" y2="5462"/>
                        <a14:foregroundMark x1="56933" y1="4655" x2="56933" y2="4655"/>
                        <a14:foregroundMark x1="62267" y1="21105" x2="62267" y2="21105"/>
                        <a14:foregroundMark x1="64933" y1="25202" x2="64933" y2="25202"/>
                        <a14:foregroundMark x1="88267" y1="15332" x2="88267" y2="15332"/>
                        <a14:foregroundMark x1="60467" y1="18250" x2="60467" y2="18250"/>
                        <a14:foregroundMark x1="58733" y1="33023" x2="51867" y2="12725"/>
                        <a14:foregroundMark x1="51867" y1="12725" x2="33467" y2="25140"/>
                        <a14:foregroundMark x1="33467" y1="25140" x2="34933" y2="35071"/>
                        <a14:foregroundMark x1="37533" y1="28492" x2="38000" y2="23153"/>
                        <a14:foregroundMark x1="38400" y1="8380" x2="36400" y2="49286"/>
                        <a14:foregroundMark x1="36400" y1="49286" x2="39333" y2="28740"/>
                        <a14:foregroundMark x1="39333" y1="28740" x2="44333" y2="56921"/>
                        <a14:foregroundMark x1="44333" y1="56921" x2="40400" y2="27561"/>
                        <a14:foregroundMark x1="40400" y1="27561" x2="42333" y2="48790"/>
                        <a14:foregroundMark x1="42333" y1="48790" x2="45667" y2="16263"/>
                        <a14:foregroundMark x1="45667" y1="16263" x2="43400" y2="39727"/>
                        <a14:foregroundMark x1="43400" y1="39727" x2="44200" y2="16636"/>
                        <a14:foregroundMark x1="44200" y1="16636" x2="42933" y2="40472"/>
                        <a14:foregroundMark x1="42933" y1="40472" x2="43200" y2="16015"/>
                        <a14:foregroundMark x1="43200" y1="16015" x2="41933" y2="38920"/>
                        <a14:foregroundMark x1="41933" y1="38920" x2="43267" y2="18374"/>
                        <a14:foregroundMark x1="43267" y1="18374" x2="40733" y2="39168"/>
                        <a14:foregroundMark x1="40733" y1="39168" x2="41067" y2="16511"/>
                        <a14:foregroundMark x1="41067" y1="16511" x2="37533" y2="42955"/>
                        <a14:foregroundMark x1="37533" y1="42955" x2="39733" y2="9249"/>
                        <a14:foregroundMark x1="39733" y1="9249" x2="35867" y2="29050"/>
                        <a14:foregroundMark x1="32344" y1="3414" x2="32267" y2="2855"/>
                        <a14:foregroundMark x1="35867" y1="29050" x2="32404" y2="3849"/>
                        <a14:foregroundMark x1="32147" y1="3849" x2="28533" y2="33892"/>
                        <a14:foregroundMark x1="32267" y1="2855" x2="32200" y2="3414"/>
                        <a14:foregroundMark x1="28533" y1="33892" x2="32867" y2="55866"/>
                        <a14:foregroundMark x1="32867" y1="55866" x2="29600" y2="32588"/>
                        <a14:foregroundMark x1="29600" y1="32588" x2="37533" y2="10180"/>
                        <a14:foregroundMark x1="37533" y1="10180" x2="61267" y2="10428"/>
                        <a14:foregroundMark x1="61267" y1="10428" x2="35400" y2="5214"/>
                        <a14:foregroundMark x1="35400" y1="5214" x2="59333" y2="6580"/>
                        <a14:foregroundMark x1="59333" y1="6580" x2="64000" y2="9187"/>
                        <a14:foregroundMark x1="37133" y1="60521" x2="58400" y2="72129"/>
                        <a14:foregroundMark x1="58400" y1="72129" x2="79000" y2="57356"/>
                        <a14:foregroundMark x1="79000" y1="57356" x2="44533" y2="63625"/>
                        <a14:foregroundMark x1="44533" y1="63625" x2="65600" y2="55493"/>
                        <a14:foregroundMark x1="65600" y1="55493" x2="37467" y2="60770"/>
                        <a14:foregroundMark x1="37467" y1="60770" x2="80267" y2="34823"/>
                        <a14:foregroundMark x1="80267" y1="34823" x2="65267" y2="19553"/>
                        <a14:foregroundMark x1="65267" y1="19553" x2="62667" y2="22346"/>
                        <a14:foregroundMark x1="75467" y1="35444" x2="69133" y2="56487"/>
                        <a14:foregroundMark x1="69133" y1="56487" x2="84667" y2="71322"/>
                        <a14:foregroundMark x1="84667" y1="71322" x2="78133" y2="73681"/>
                        <a14:foregroundMark x1="28733" y1="60956" x2="19400" y2="82495"/>
                        <a14:foregroundMark x1="19400" y1="82495" x2="35267" y2="68653"/>
                        <a14:foregroundMark x1="35267" y1="68653" x2="45733" y2="50838"/>
                        <a14:foregroundMark x1="45733" y1="50838" x2="20867" y2="55990"/>
                        <a14:foregroundMark x1="20867" y1="55990" x2="40133" y2="64742"/>
                        <a14:foregroundMark x1="40133" y1="64742" x2="30467" y2="72439"/>
                        <a14:foregroundMark x1="21667" y1="67908" x2="1400" y2="61825"/>
                        <a14:foregroundMark x1="1400" y1="61825" x2="19667" y2="72005"/>
                        <a14:foregroundMark x1="19667" y1="72005" x2="4000" y2="61763"/>
                        <a14:foregroundMark x1="84733" y1="14091" x2="86800" y2="34513"/>
                        <a14:foregroundMark x1="86800" y1="34513" x2="65333" y2="30106"/>
                        <a14:foregroundMark x1="65333" y1="30106" x2="76400" y2="11980"/>
                        <a14:foregroundMark x1="76400" y1="11980" x2="71933" y2="19429"/>
                        <a14:foregroundMark x1="83000" y1="14960" x2="77267" y2="32588"/>
                        <a14:foregroundMark x1="86067" y1="17008" x2="85200" y2="31782"/>
                        <a14:foregroundMark x1="75067" y1="11670" x2="68000" y2="17815"/>
                        <a14:foregroundMark x1="78133" y1="8752" x2="68400" y2="19056"/>
                        <a14:foregroundMark x1="87400" y1="19429" x2="88733" y2="18250"/>
                        <a14:foregroundMark x1="91400" y1="72005" x2="86933" y2="66667"/>
                        <a14:foregroundMark x1="84333" y1="56425" x2="91400" y2="55990"/>
                        <a14:foregroundMark x1="63133" y1="2173" x2="41667" y2="4283"/>
                        <a14:foregroundMark x1="41667" y1="4283" x2="63133" y2="2917"/>
                        <a14:foregroundMark x1="63133" y1="2917" x2="52533" y2="1800"/>
                        <a14:backgroundMark x1="31400" y1="3414" x2="31400" y2="38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198" y="85928"/>
            <a:ext cx="2252870" cy="24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9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0A4B931-B7F0-403E-9F40-8A4054A04F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4CEAF602-346E-4A18-BDCE-F489E035CFF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F74A1337-596D-453E-B873-BCF1760EE8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8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0082C4-4B32-41EC-80B8-7181F1491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613" y="2056758"/>
            <a:ext cx="3493358" cy="99352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9923E5-94CC-41FD-81C8-26B96EBA2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20326" y="3542857"/>
            <a:ext cx="2527675" cy="1402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EE5EC7-FCC9-4D0D-B981-2570B4CF38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232"/>
          <a:stretch/>
        </p:blipFill>
        <p:spPr>
          <a:xfrm>
            <a:off x="9615041" y="5408066"/>
            <a:ext cx="2166562" cy="664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A97462-837D-4A20-BF17-CBDFAAEEF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244" y="214836"/>
            <a:ext cx="4079284" cy="1070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54EEA-81DB-4224-9972-49F05689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72" y="3145867"/>
            <a:ext cx="5692355" cy="28949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000" dirty="0">
                <a:latin typeface="Franklin Gothic Heavy" panose="020B0903020102020204" pitchFamily="34" charset="0"/>
              </a:rPr>
              <a:t>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819BC-CE5A-4471-B606-2004E3460EC7}"/>
              </a:ext>
            </a:extLst>
          </p:cNvPr>
          <p:cNvSpPr txBox="1"/>
          <p:nvPr/>
        </p:nvSpPr>
        <p:spPr>
          <a:xfrm>
            <a:off x="9615041" y="6188101"/>
            <a:ext cx="2206487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latin typeface="Abadi" panose="020B0604020104020204" pitchFamily="34" charset="0"/>
              </a:rPr>
              <a:t>drugfree.org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BF4F3-B869-475C-9C5B-A9CF6DB1AFD0}"/>
              </a:ext>
            </a:extLst>
          </p:cNvPr>
          <p:cNvSpPr txBox="1"/>
          <p:nvPr/>
        </p:nvSpPr>
        <p:spPr>
          <a:xfrm>
            <a:off x="8424909" y="3124685"/>
            <a:ext cx="3396619" cy="33855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latin typeface="Abadi" panose="020B0604020104020204" pitchFamily="34" charset="0"/>
              </a:rPr>
              <a:t>takechargeohio.org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10E4C6-705A-4440-9F41-D068BE290537}"/>
              </a:ext>
            </a:extLst>
          </p:cNvPr>
          <p:cNvSpPr txBox="1"/>
          <p:nvPr/>
        </p:nvSpPr>
        <p:spPr>
          <a:xfrm>
            <a:off x="7954392" y="1201735"/>
            <a:ext cx="3815471" cy="36982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latin typeface="Abadi" panose="020B0604020104020204" pitchFamily="34" charset="0"/>
              </a:rPr>
              <a:t>generationrx</a:t>
            </a:r>
            <a:r>
              <a:rPr lang="en-CA" dirty="0"/>
              <a:t>.org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3B8CF6-A21B-4789-A51F-CE70BA2277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8838" y="5439676"/>
            <a:ext cx="2684461" cy="14134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479634-7B6D-4F76-BFEE-4E042A3907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" y="5439676"/>
            <a:ext cx="2861441" cy="14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17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422467-9573-4DDD-BF11-A5C3956DD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5" r="4609" b="5242"/>
          <a:stretch/>
        </p:blipFill>
        <p:spPr>
          <a:xfrm>
            <a:off x="0" y="519363"/>
            <a:ext cx="4635571" cy="6338637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D59B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574E566-1E48-4612-BFD7-D73E72728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CA" b="1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WHAT ARE Rx OPIOIDS?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415F-98FB-4A9C-928E-FDD8AB5F9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1"/>
            <a:ext cx="6586489" cy="1627572"/>
          </a:xfrm>
        </p:spPr>
        <p:txBody>
          <a:bodyPr>
            <a:normAutofit/>
          </a:bodyPr>
          <a:lstStyle/>
          <a:p>
            <a:r>
              <a:rPr lang="en-CA" sz="2000" dirty="0">
                <a:latin typeface="Franklin Gothic Demi Cond" panose="020B0706030402020204" pitchFamily="34" charset="0"/>
              </a:rPr>
              <a:t>Prescription pain killers that are powerful and addictive</a:t>
            </a:r>
          </a:p>
          <a:p>
            <a:r>
              <a:rPr lang="en-CA" sz="2000" dirty="0">
                <a:latin typeface="Franklin Gothic Demi Cond" panose="020B0706030402020204" pitchFamily="34" charset="0"/>
              </a:rPr>
              <a:t>Similar chemical properties and addictions risks as heroin</a:t>
            </a:r>
          </a:p>
          <a:p>
            <a:r>
              <a:rPr lang="en-CA" sz="2000" dirty="0">
                <a:latin typeface="Franklin Gothic Demi Cond" panose="020B0706030402020204" pitchFamily="34" charset="0"/>
              </a:rPr>
              <a:t> ex: Oxycodone (Oxycontin), Hydrocodone (Vicodin), Tylenol #3</a:t>
            </a:r>
          </a:p>
          <a:p>
            <a:endParaRPr lang="en-CA" sz="2000" dirty="0">
              <a:latin typeface="Franklin Gothic Demi Cond" panose="020B0706030402020204" pitchFamily="34" charset="0"/>
            </a:endParaRP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BEDB7-1147-4F52-9686-AF280FD82311}"/>
              </a:ext>
            </a:extLst>
          </p:cNvPr>
          <p:cNvSpPr txBox="1"/>
          <p:nvPr/>
        </p:nvSpPr>
        <p:spPr>
          <a:xfrm>
            <a:off x="5080934" y="3866919"/>
            <a:ext cx="597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CA" sz="4000" b="1" dirty="0">
                <a:solidFill>
                  <a:srgbClr val="C00000"/>
                </a:solidFill>
                <a:latin typeface="Nirmala UI" panose="020B0502040204020203" pitchFamily="34" charset="0"/>
                <a:ea typeface="+mj-ea"/>
                <a:cs typeface="Nirmala UI" panose="020B0502040204020203" pitchFamily="34" charset="0"/>
              </a:rPr>
              <a:t>RISKS?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41C68-0AC2-41DC-9226-1FD64CDA3DC9}"/>
              </a:ext>
            </a:extLst>
          </p:cNvPr>
          <p:cNvSpPr txBox="1"/>
          <p:nvPr/>
        </p:nvSpPr>
        <p:spPr>
          <a:xfrm>
            <a:off x="4965430" y="4924930"/>
            <a:ext cx="647098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latin typeface="Franklin Gothic Demi Cond" panose="020B0706030402020204" pitchFamily="34" charset="0"/>
              </a:rPr>
              <a:t>Psychological dependence or addiction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latin typeface="Franklin Gothic Demi Cond" panose="020B0706030402020204" pitchFamily="34" charset="0"/>
              </a:rPr>
              <a:t>Unintentional overdose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latin typeface="Franklin Gothic Demi Cond" panose="020B0706030402020204" pitchFamily="34" charset="0"/>
              </a:rPr>
              <a:t>Serious side effects, such as sedation, nausea, or vomiting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latin typeface="Franklin Gothic Demi Cond" panose="020B0706030402020204" pitchFamily="34" charset="0"/>
              </a:rPr>
              <a:t>Individuals stealing or accessing your prescribed medications</a:t>
            </a:r>
          </a:p>
          <a:p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F11395-B6C4-4E60-B3A1-08B637A29FEC}"/>
              </a:ext>
            </a:extLst>
          </p:cNvPr>
          <p:cNvCxnSpPr/>
          <p:nvPr/>
        </p:nvCxnSpPr>
        <p:spPr>
          <a:xfrm>
            <a:off x="5080934" y="4687410"/>
            <a:ext cx="635548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55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93EC9F-E1AD-4BB6-811E-D5FEC0C81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CA" dirty="0">
                <a:solidFill>
                  <a:srgbClr val="C00000"/>
                </a:solidFill>
                <a:latin typeface="Impact" panose="020B0806030902050204" pitchFamily="34" charset="0"/>
                <a:cs typeface="Nirmala UI" panose="020B0502040204020203" pitchFamily="34" charset="0"/>
              </a:rPr>
              <a:t>What is prescription medication abuse?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08B3-669C-43F7-8F25-D359B36C7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963877"/>
            <a:ext cx="6155790" cy="493024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dirty="0">
                <a:latin typeface="Franklin Gothic Demi Cond" panose="020B0706030402020204" pitchFamily="34" charset="0"/>
              </a:rPr>
              <a:t>Use of any medication that is not prescribed to </a:t>
            </a:r>
            <a:r>
              <a:rPr lang="en-CA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you</a:t>
            </a:r>
          </a:p>
          <a:p>
            <a:pPr>
              <a:spcAft>
                <a:spcPts val="600"/>
              </a:spcAft>
            </a:pPr>
            <a:r>
              <a:rPr lang="en-CA" dirty="0">
                <a:latin typeface="Franklin Gothic Demi Cond" panose="020B0706030402020204" pitchFamily="34" charset="0"/>
              </a:rPr>
              <a:t>Taking </a:t>
            </a:r>
            <a:r>
              <a:rPr lang="en-CA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too much </a:t>
            </a:r>
            <a:r>
              <a:rPr lang="en-CA" dirty="0">
                <a:latin typeface="Franklin Gothic Demi Cond" panose="020B0706030402020204" pitchFamily="34" charset="0"/>
              </a:rPr>
              <a:t>of your prescribed medication or taking it </a:t>
            </a:r>
            <a:r>
              <a:rPr lang="en-CA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too often</a:t>
            </a:r>
          </a:p>
          <a:p>
            <a:pPr>
              <a:spcAft>
                <a:spcPts val="600"/>
              </a:spcAft>
            </a:pPr>
            <a:r>
              <a:rPr lang="en-CA" dirty="0">
                <a:latin typeface="Franklin Gothic Demi Cond" panose="020B0706030402020204" pitchFamily="34" charset="0"/>
              </a:rPr>
              <a:t>Using a medication for </a:t>
            </a:r>
            <a:r>
              <a:rPr lang="en-CA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any reasons other </a:t>
            </a:r>
            <a:r>
              <a:rPr lang="en-CA" dirty="0">
                <a:latin typeface="Franklin Gothic Demi Cond" panose="020B0706030402020204" pitchFamily="34" charset="0"/>
              </a:rPr>
              <a:t>than what the prescription states</a:t>
            </a:r>
          </a:p>
        </p:txBody>
      </p:sp>
    </p:spTree>
    <p:extLst>
      <p:ext uri="{BB962C8B-B14F-4D97-AF65-F5344CB8AC3E}">
        <p14:creationId xmlns:p14="http://schemas.microsoft.com/office/powerpoint/2010/main" val="2854994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EA35FF-D279-4ACC-AAC6-D2F01DB7D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4968" y="871927"/>
            <a:ext cx="8514498" cy="5300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EDB8E-A93B-4953-97EF-2F6154CF8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OHIO</a:t>
            </a:r>
            <a:br>
              <a:rPr lang="en-US" sz="60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STATS</a:t>
            </a:r>
            <a:endParaRPr lang="en-US" sz="6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107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D240D3D-85AB-44C8-81E6-8DF6C76CA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80" y="963877"/>
            <a:ext cx="4096582" cy="4930246"/>
          </a:xfrm>
        </p:spPr>
        <p:txBody>
          <a:bodyPr>
            <a:normAutofit/>
          </a:bodyPr>
          <a:lstStyle/>
          <a:p>
            <a:pPr algn="r"/>
            <a:r>
              <a:rPr lang="en-CA" dirty="0">
                <a:solidFill>
                  <a:srgbClr val="C00000"/>
                </a:solidFill>
                <a:latin typeface="Impact" panose="020B0806030902050204" pitchFamily="34" charset="0"/>
                <a:cs typeface="Nirmala UI" panose="020B0502040204020203" pitchFamily="34" charset="0"/>
              </a:rPr>
              <a:t>Why are</a:t>
            </a:r>
            <a:br>
              <a:rPr lang="en-CA" dirty="0">
                <a:solidFill>
                  <a:srgbClr val="C00000"/>
                </a:solidFill>
                <a:latin typeface="Impact" panose="020B0806030902050204" pitchFamily="34" charset="0"/>
                <a:cs typeface="Nirmala UI" panose="020B0502040204020203" pitchFamily="34" charset="0"/>
              </a:rPr>
            </a:br>
            <a:r>
              <a:rPr lang="en-CA" dirty="0">
                <a:solidFill>
                  <a:srgbClr val="C00000"/>
                </a:solidFill>
                <a:latin typeface="Impact" panose="020B0806030902050204" pitchFamily="34" charset="0"/>
                <a:cs typeface="Nirmala UI" panose="020B0502040204020203" pitchFamily="34" charset="0"/>
              </a:rPr>
              <a:t>student </a:t>
            </a:r>
            <a:br>
              <a:rPr lang="en-CA" dirty="0">
                <a:solidFill>
                  <a:srgbClr val="C00000"/>
                </a:solidFill>
                <a:latin typeface="Impact" panose="020B0806030902050204" pitchFamily="34" charset="0"/>
                <a:cs typeface="Nirmala UI" panose="020B0502040204020203" pitchFamily="34" charset="0"/>
              </a:rPr>
            </a:br>
            <a:r>
              <a:rPr lang="en-CA" dirty="0">
                <a:solidFill>
                  <a:srgbClr val="C00000"/>
                </a:solidFill>
                <a:latin typeface="Impact" panose="020B0806030902050204" pitchFamily="34" charset="0"/>
                <a:cs typeface="Nirmala UI" panose="020B0502040204020203" pitchFamily="34" charset="0"/>
              </a:rPr>
              <a:t>athletes </a:t>
            </a:r>
            <a:br>
              <a:rPr lang="en-CA" dirty="0">
                <a:solidFill>
                  <a:srgbClr val="C00000"/>
                </a:solidFill>
                <a:latin typeface="Impact" panose="020B0806030902050204" pitchFamily="34" charset="0"/>
                <a:cs typeface="Nirmala UI" panose="020B0502040204020203" pitchFamily="34" charset="0"/>
              </a:rPr>
            </a:br>
            <a:r>
              <a:rPr lang="en-CA" dirty="0">
                <a:solidFill>
                  <a:srgbClr val="C00000"/>
                </a:solidFill>
                <a:latin typeface="Impact" panose="020B0806030902050204" pitchFamily="34" charset="0"/>
                <a:cs typeface="Nirmala UI" panose="020B0502040204020203" pitchFamily="34" charset="0"/>
              </a:rPr>
              <a:t>at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AC02-181F-4CB9-9CA6-430BC90ED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0432" y="1407760"/>
            <a:ext cx="6529384" cy="493024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CA" sz="2400" dirty="0">
                <a:solidFill>
                  <a:srgbClr val="C00000"/>
                </a:solidFill>
                <a:latin typeface="Franklin Gothic Demi Cond" panose="020B0706030402020204" pitchFamily="34" charset="0"/>
                <a:cs typeface="Courier New" panose="02070309020205020404" pitchFamily="49" charset="0"/>
              </a:rPr>
              <a:t>2 million </a:t>
            </a:r>
            <a:r>
              <a:rPr lang="en-CA" sz="2400" dirty="0">
                <a:latin typeface="Franklin Gothic Demi Cond" panose="020B0706030402020204" pitchFamily="34" charset="0"/>
                <a:cs typeface="Courier New" panose="02070309020205020404" pitchFamily="49" charset="0"/>
              </a:rPr>
              <a:t>high school athletes will be injured this year</a:t>
            </a:r>
          </a:p>
          <a:p>
            <a:pPr>
              <a:spcAft>
                <a:spcPts val="600"/>
              </a:spcAft>
            </a:pPr>
            <a:r>
              <a:rPr lang="en-CA" sz="2400" dirty="0">
                <a:latin typeface="Franklin Gothic Demi Cond" panose="020B0706030402020204" pitchFamily="34" charset="0"/>
                <a:cs typeface="Courier New" panose="02070309020205020404" pitchFamily="49" charset="0"/>
              </a:rPr>
              <a:t>Many will be prescribed </a:t>
            </a:r>
            <a:r>
              <a:rPr lang="en-CA" sz="2400" dirty="0">
                <a:solidFill>
                  <a:srgbClr val="C00000"/>
                </a:solidFill>
                <a:latin typeface="Franklin Gothic Demi Cond" panose="020B0706030402020204" pitchFamily="34" charset="0"/>
                <a:cs typeface="Courier New" panose="02070309020205020404" pitchFamily="49" charset="0"/>
              </a:rPr>
              <a:t>opioid painkillers</a:t>
            </a:r>
          </a:p>
          <a:p>
            <a:pPr>
              <a:spcAft>
                <a:spcPts val="600"/>
              </a:spcAft>
            </a:pPr>
            <a:r>
              <a:rPr lang="en-CA" sz="2400" dirty="0">
                <a:latin typeface="Franklin Gothic Demi Cond" panose="020B0706030402020204" pitchFamily="34" charset="0"/>
                <a:cs typeface="Courier New" panose="02070309020205020404" pitchFamily="49" charset="0"/>
              </a:rPr>
              <a:t>75%  of high school </a:t>
            </a:r>
            <a:r>
              <a:rPr lang="en-CA" sz="2400" dirty="0">
                <a:solidFill>
                  <a:srgbClr val="C00000"/>
                </a:solidFill>
                <a:latin typeface="Franklin Gothic Demi Cond" panose="020B0706030402020204" pitchFamily="34" charset="0"/>
                <a:cs typeface="Courier New" panose="02070309020205020404" pitchFamily="49" charset="0"/>
              </a:rPr>
              <a:t>heroin users </a:t>
            </a:r>
            <a:r>
              <a:rPr lang="en-CA" sz="2400" dirty="0">
                <a:latin typeface="Franklin Gothic Demi Cond" panose="020B0706030402020204" pitchFamily="34" charset="0"/>
                <a:cs typeface="Courier New" panose="02070309020205020404" pitchFamily="49" charset="0"/>
              </a:rPr>
              <a:t>started with prescription opioids</a:t>
            </a:r>
          </a:p>
          <a:p>
            <a:pPr>
              <a:spcAft>
                <a:spcPts val="600"/>
              </a:spcAft>
            </a:pPr>
            <a:r>
              <a:rPr lang="en-CA" sz="2400" dirty="0">
                <a:solidFill>
                  <a:srgbClr val="C00000"/>
                </a:solidFill>
                <a:latin typeface="Franklin Gothic Demi Cond" panose="020B0706030402020204" pitchFamily="34" charset="0"/>
                <a:cs typeface="Courier New" panose="02070309020205020404" pitchFamily="49" charset="0"/>
              </a:rPr>
              <a:t>Increased access </a:t>
            </a:r>
            <a:r>
              <a:rPr lang="en-CA" sz="2400" dirty="0">
                <a:latin typeface="Franklin Gothic Demi Cond" panose="020B0706030402020204" pitchFamily="34" charset="0"/>
                <a:cs typeface="Courier New" panose="02070309020205020404" pitchFamily="49" charset="0"/>
              </a:rPr>
              <a:t>due to high rates of injury on teams and unsafe medication sharing</a:t>
            </a:r>
          </a:p>
          <a:p>
            <a:pPr>
              <a:spcAft>
                <a:spcPts val="600"/>
              </a:spcAft>
            </a:pPr>
            <a:r>
              <a:rPr lang="en-CA" sz="2400" dirty="0">
                <a:solidFill>
                  <a:srgbClr val="C00000"/>
                </a:solidFill>
                <a:latin typeface="Franklin Gothic Demi Cond" panose="020B0706030402020204" pitchFamily="34" charset="0"/>
                <a:cs typeface="Courier New" panose="02070309020205020404" pitchFamily="49" charset="0"/>
              </a:rPr>
              <a:t>Culture</a:t>
            </a:r>
            <a:r>
              <a:rPr lang="en-CA" sz="2400" dirty="0">
                <a:latin typeface="Franklin Gothic Demi Cond" panose="020B0706030402020204" pitchFamily="34" charset="0"/>
                <a:cs typeface="Courier New" panose="02070309020205020404" pitchFamily="49" charset="0"/>
              </a:rPr>
              <a:t> of ‘play through the pain’</a:t>
            </a:r>
          </a:p>
          <a:p>
            <a:endParaRPr lang="en-CA" sz="2400" dirty="0">
              <a:latin typeface="Franklin Gothic Demi Cond" panose="020B0706030402020204" pitchFamily="34" charset="0"/>
              <a:cs typeface="Courier New" panose="02070309020205020404" pitchFamily="49" charset="0"/>
            </a:endParaRP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2047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posing for the camera&#10;&#10;Description generated with very high confidence">
            <a:extLst>
              <a:ext uri="{FF2B5EF4-FFF2-40B4-BE49-F238E27FC236}">
                <a16:creationId xmlns:a16="http://schemas.microsoft.com/office/drawing/2014/main" id="{DBB63B59-ADE9-43AA-A36B-5EB634032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97DE153-B307-4F95-9F4C-72098F16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05" y="985963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CA" sz="5400" dirty="0">
                <a:solidFill>
                  <a:srgbClr val="FFFFFF"/>
                </a:solidFill>
                <a:latin typeface="Impact" panose="020B0806030902050204" pitchFamily="34" charset="0"/>
              </a:rPr>
              <a:t>BE</a:t>
            </a:r>
            <a:br>
              <a:rPr lang="en-CA" sz="5400" dirty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en-CA" sz="5400" dirty="0">
                <a:solidFill>
                  <a:srgbClr val="FFFFFF"/>
                </a:solidFill>
                <a:latin typeface="Impact" panose="020B0806030902050204" pitchFamily="34" charset="0"/>
              </a:rPr>
              <a:t>THE</a:t>
            </a:r>
            <a:br>
              <a:rPr lang="en-CA" sz="5400" dirty="0">
                <a:solidFill>
                  <a:srgbClr val="FFFFFF"/>
                </a:solidFill>
                <a:latin typeface="Impact" panose="020B0806030902050204" pitchFamily="34" charset="0"/>
              </a:rPr>
            </a:br>
            <a:r>
              <a:rPr lang="en-CA" sz="5400" dirty="0">
                <a:solidFill>
                  <a:srgbClr val="33CCCC"/>
                </a:solidFill>
                <a:latin typeface="Impact" panose="020B0806030902050204" pitchFamily="34" charset="0"/>
              </a:rPr>
              <a:t>MAJORITY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B4755-6A54-4DA2-A43D-E7C84433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376" y="1205010"/>
            <a:ext cx="6572792" cy="472627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CA" dirty="0">
                <a:solidFill>
                  <a:srgbClr val="33CCCC"/>
                </a:solidFill>
                <a:latin typeface="Franklin Gothic Demi Cond" panose="020B0706030402020204" pitchFamily="34" charset="0"/>
              </a:rPr>
              <a:t>85% </a:t>
            </a:r>
            <a:r>
              <a:rPr lang="en-CA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of high school student have</a:t>
            </a:r>
            <a:r>
              <a:rPr lang="en-CA" dirty="0">
                <a:solidFill>
                  <a:srgbClr val="92D050"/>
                </a:solidFill>
                <a:latin typeface="Franklin Gothic Demi Cond" panose="020B0706030402020204" pitchFamily="34" charset="0"/>
              </a:rPr>
              <a:t> </a:t>
            </a:r>
            <a:r>
              <a:rPr lang="en-CA" dirty="0">
                <a:solidFill>
                  <a:srgbClr val="33CCCC"/>
                </a:solidFill>
                <a:latin typeface="Franklin Gothic Demi Cond" panose="020B0706030402020204" pitchFamily="34" charset="0"/>
              </a:rPr>
              <a:t>NOT</a:t>
            </a:r>
            <a:r>
              <a:rPr lang="en-CA" dirty="0">
                <a:solidFill>
                  <a:srgbClr val="92D050"/>
                </a:solidFill>
                <a:latin typeface="Franklin Gothic Demi Cond" panose="020B0706030402020204" pitchFamily="34" charset="0"/>
              </a:rPr>
              <a:t> </a:t>
            </a:r>
            <a:r>
              <a:rPr lang="en-CA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misused prescription meds in the last year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CA" dirty="0">
                <a:solidFill>
                  <a:srgbClr val="33CCCC"/>
                </a:solidFill>
                <a:latin typeface="Franklin Gothic Demi Cond" panose="020B0706030402020204" pitchFamily="34" charset="0"/>
              </a:rPr>
              <a:t>88% </a:t>
            </a:r>
            <a:r>
              <a:rPr lang="en-CA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of male athletes are </a:t>
            </a:r>
            <a:r>
              <a:rPr lang="en-CA" dirty="0">
                <a:solidFill>
                  <a:srgbClr val="33CCCC"/>
                </a:solidFill>
                <a:latin typeface="Franklin Gothic Demi Cond" panose="020B0706030402020204" pitchFamily="34" charset="0"/>
              </a:rPr>
              <a:t>NOT</a:t>
            </a:r>
            <a:r>
              <a:rPr lang="en-CA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prescribed opioids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CA" dirty="0">
                <a:solidFill>
                  <a:srgbClr val="33CCCC"/>
                </a:solidFill>
                <a:latin typeface="Franklin Gothic Demi Cond" panose="020B0706030402020204" pitchFamily="34" charset="0"/>
              </a:rPr>
              <a:t>92% </a:t>
            </a:r>
            <a:r>
              <a:rPr lang="en-CA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of female athletes are </a:t>
            </a:r>
            <a:r>
              <a:rPr lang="en-CA" dirty="0">
                <a:solidFill>
                  <a:srgbClr val="33CCCC"/>
                </a:solidFill>
                <a:latin typeface="Franklin Gothic Demi Cond" panose="020B0706030402020204" pitchFamily="34" charset="0"/>
              </a:rPr>
              <a:t>NOT</a:t>
            </a:r>
            <a:r>
              <a:rPr lang="en-CA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prescribed opioids</a:t>
            </a:r>
          </a:p>
        </p:txBody>
      </p:sp>
    </p:spTree>
    <p:extLst>
      <p:ext uri="{BB962C8B-B14F-4D97-AF65-F5344CB8AC3E}">
        <p14:creationId xmlns:p14="http://schemas.microsoft.com/office/powerpoint/2010/main" val="1151218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0BB87-C5FB-40BA-86DE-81462AAB2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16976" b="7010"/>
          <a:stretch/>
        </p:blipFill>
        <p:spPr>
          <a:xfrm>
            <a:off x="0" y="-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3FFDFB-D7EF-4603-BBB4-7A6AE739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701" y="3687417"/>
            <a:ext cx="8580783" cy="3595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Impact" panose="020B0806030902050204" pitchFamily="34" charset="0"/>
              </a:rPr>
              <a:t>DON’T LET AN </a:t>
            </a:r>
            <a:r>
              <a:rPr lang="en-US" sz="6000" dirty="0">
                <a:solidFill>
                  <a:srgbClr val="C00000"/>
                </a:solidFill>
                <a:latin typeface="Impact" panose="020B0806030902050204" pitchFamily="34" charset="0"/>
              </a:rPr>
              <a:t>INJURY</a:t>
            </a:r>
            <a:r>
              <a:rPr lang="en-US" sz="6000" dirty="0">
                <a:solidFill>
                  <a:srgbClr val="FFFFFF"/>
                </a:solidFill>
                <a:latin typeface="Impact" panose="020B0806030902050204" pitchFamily="34" charset="0"/>
              </a:rPr>
              <a:t> LEAD TO AN OPIOID </a:t>
            </a:r>
            <a:r>
              <a:rPr lang="en-US" sz="6000" dirty="0">
                <a:solidFill>
                  <a:srgbClr val="C00000"/>
                </a:solidFill>
                <a:latin typeface="Impact" panose="020B0806030902050204" pitchFamily="34" charset="0"/>
              </a:rPr>
              <a:t>ADDICTION</a:t>
            </a:r>
            <a:br>
              <a:rPr lang="en-US" sz="6000" dirty="0">
                <a:solidFill>
                  <a:srgbClr val="FFFFFF"/>
                </a:solidFill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0B92E-1A00-418F-9090-313EB8F43AF7}"/>
              </a:ext>
            </a:extLst>
          </p:cNvPr>
          <p:cNvSpPr txBox="1"/>
          <p:nvPr/>
        </p:nvSpPr>
        <p:spPr>
          <a:xfrm>
            <a:off x="432121" y="88777"/>
            <a:ext cx="414875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4000" dirty="0">
                <a:latin typeface="Impact" panose="020B0806030902050204" pitchFamily="34" charset="0"/>
              </a:rPr>
              <a:t>You got injured…  </a:t>
            </a:r>
          </a:p>
          <a:p>
            <a:pPr>
              <a:spcAft>
                <a:spcPts val="600"/>
              </a:spcAft>
            </a:pPr>
            <a:r>
              <a:rPr lang="en-CA" sz="4000" dirty="0">
                <a:latin typeface="Impact" panose="020B0806030902050204" pitchFamily="34" charset="0"/>
              </a:rPr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2974740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6A6EF3-B8BF-40B4-8557-F01AF2EC8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42" y="1"/>
            <a:ext cx="6067425" cy="40009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F4F4B9-ADC2-4103-9591-FE5D4FF18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38141"/>
            <a:ext cx="6060283" cy="29198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CEF414-C235-4D91-8D5E-591F49BFBEBD}"/>
              </a:ext>
            </a:extLst>
          </p:cNvPr>
          <p:cNvSpPr txBox="1"/>
          <p:nvPr/>
        </p:nvSpPr>
        <p:spPr>
          <a:xfrm>
            <a:off x="6257109" y="274320"/>
            <a:ext cx="55778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Segoe UI Semibold" panose="020B0702040204020203" pitchFamily="34" charset="0"/>
              </a:rPr>
              <a:t>ACETOMINOPHEN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Segoe UI Semibold" panose="020B0702040204020203" pitchFamily="34" charset="0"/>
              </a:rPr>
              <a:t>ANTI-INFLAMMATORIES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Segoe UI Semibold" panose="020B0702040204020203" pitchFamily="34" charset="0"/>
              </a:rPr>
              <a:t>ICE, 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Segoe UI Semibold" panose="020B0702040204020203" pitchFamily="34" charset="0"/>
              </a:rPr>
              <a:t>PHYSIOTHERAPY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Segoe UI Semibold" panose="020B0702040204020203" pitchFamily="34" charset="0"/>
              </a:rPr>
              <a:t>MASSAGE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Segoe UI Semibold" panose="020B0702040204020203" pitchFamily="34" charset="0"/>
              </a:rPr>
              <a:t>ACCUPUNCTURE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Segoe UI Semibold" panose="020B0702040204020203" pitchFamily="34" charset="0"/>
              </a:rPr>
              <a:t>NERVE STIMULATION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Segoe UI Semibold" panose="020B0702040204020203" pitchFamily="34" charset="0"/>
              </a:rPr>
              <a:t>COMPRESSION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Arial Black" panose="020B0A04020102020204" pitchFamily="34" charset="0"/>
              <a:ea typeface="Yu Gothic UI Semibold" panose="020B0700000000000000" pitchFamily="34" charset="-128"/>
              <a:cs typeface="Segoe UI Semibold" panose="020B07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/>
                </a:solidFill>
                <a:latin typeface="Arial Black" panose="020B0A04020102020204" pitchFamily="34" charset="0"/>
                <a:ea typeface="Yu Gothic UI Semibold" panose="020B0700000000000000" pitchFamily="34" charset="-128"/>
                <a:cs typeface="Segoe UI Semibold" panose="020B0702040204020203" pitchFamily="34" charset="0"/>
              </a:rPr>
              <a:t>YOGA</a:t>
            </a:r>
            <a:endParaRPr lang="en-CA" sz="2400" dirty="0">
              <a:solidFill>
                <a:schemeClr val="bg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7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B48E24-792B-4128-B7CD-A4A79449B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495" y="5833742"/>
            <a:ext cx="4410333" cy="10242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D7C5B4-2BDF-423D-8BFB-D8FC49D47810}"/>
              </a:ext>
            </a:extLst>
          </p:cNvPr>
          <p:cNvSpPr txBox="1"/>
          <p:nvPr/>
        </p:nvSpPr>
        <p:spPr>
          <a:xfrm>
            <a:off x="9273209" y="129209"/>
            <a:ext cx="2842591" cy="605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028CAB-A741-4FF5-AA9E-35B3BEECA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44488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A50FFE-AAED-4A5D-AF21-513296704DA0}"/>
              </a:ext>
            </a:extLst>
          </p:cNvPr>
          <p:cNvSpPr txBox="1"/>
          <p:nvPr/>
        </p:nvSpPr>
        <p:spPr>
          <a:xfrm>
            <a:off x="7653129" y="616016"/>
            <a:ext cx="42910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solidFill>
                  <a:srgbClr val="009999"/>
                </a:solidFill>
                <a:latin typeface="Franklin Gothic Demi Cond" panose="020B0706030402020204" pitchFamily="34" charset="0"/>
              </a:rPr>
              <a:t>AN INJURED ATHLETE NEEDS </a:t>
            </a:r>
            <a:r>
              <a:rPr lang="en-CA" sz="3600" dirty="0">
                <a:solidFill>
                  <a:schemeClr val="tx2"/>
                </a:solidFill>
                <a:latin typeface="Franklin Gothic Demi Cond" panose="020B0706030402020204" pitchFamily="34" charset="0"/>
              </a:rPr>
              <a:t>TIME</a:t>
            </a:r>
            <a:r>
              <a:rPr lang="en-CA" sz="36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CA" sz="3600" dirty="0">
                <a:solidFill>
                  <a:srgbClr val="009999"/>
                </a:solidFill>
                <a:latin typeface="Franklin Gothic Demi Cond" panose="020B0706030402020204" pitchFamily="34" charset="0"/>
              </a:rPr>
              <a:t>TO HEAL</a:t>
            </a:r>
          </a:p>
          <a:p>
            <a:pPr algn="ctr"/>
            <a:endParaRPr lang="en-CA" sz="3600" dirty="0">
              <a:solidFill>
                <a:srgbClr val="009999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CA" sz="3600" dirty="0">
                <a:solidFill>
                  <a:srgbClr val="009999"/>
                </a:solidFill>
                <a:latin typeface="Franklin Gothic Demi Cond" panose="020B0706030402020204" pitchFamily="34" charset="0"/>
              </a:rPr>
              <a:t>DON’T </a:t>
            </a:r>
            <a:r>
              <a:rPr lang="en-CA" sz="3600" dirty="0">
                <a:solidFill>
                  <a:schemeClr val="tx2"/>
                </a:solidFill>
                <a:latin typeface="Franklin Gothic Demi Cond" panose="020B0706030402020204" pitchFamily="34" charset="0"/>
              </a:rPr>
              <a:t>MEDICATE</a:t>
            </a:r>
            <a:r>
              <a:rPr lang="en-CA" sz="3600" dirty="0">
                <a:solidFill>
                  <a:srgbClr val="009999"/>
                </a:solidFill>
                <a:latin typeface="Franklin Gothic Demi Cond" panose="020B0706030402020204" pitchFamily="34" charset="0"/>
              </a:rPr>
              <a:t> TO PLAY THROUGH PAIN</a:t>
            </a:r>
          </a:p>
          <a:p>
            <a:pPr algn="ctr"/>
            <a:endParaRPr lang="en-CA" sz="3600" dirty="0">
              <a:solidFill>
                <a:srgbClr val="009999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CA" sz="3600" dirty="0">
                <a:solidFill>
                  <a:srgbClr val="009999"/>
                </a:solidFill>
                <a:latin typeface="Franklin Gothic Demi Cond" panose="020B0706030402020204" pitchFamily="34" charset="0"/>
              </a:rPr>
              <a:t>BREAK THE </a:t>
            </a:r>
            <a:r>
              <a:rPr lang="en-CA" sz="3600" dirty="0">
                <a:solidFill>
                  <a:schemeClr val="tx2"/>
                </a:solidFill>
                <a:latin typeface="Franklin Gothic Demi Cond" panose="020B0706030402020204" pitchFamily="34" charset="0"/>
              </a:rPr>
              <a:t>CYCLE</a:t>
            </a:r>
            <a:r>
              <a:rPr lang="en-CA" sz="3600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 </a:t>
            </a:r>
            <a:r>
              <a:rPr lang="en-CA" sz="3600" dirty="0">
                <a:solidFill>
                  <a:srgbClr val="009999"/>
                </a:solidFill>
                <a:latin typeface="Franklin Gothic Demi Cond" panose="020B0706030402020204" pitchFamily="34" charset="0"/>
              </a:rPr>
              <a:t>OF INJURY, PAIN,</a:t>
            </a:r>
          </a:p>
          <a:p>
            <a:pPr algn="ctr"/>
            <a:r>
              <a:rPr lang="en-CA" sz="3600" dirty="0">
                <a:solidFill>
                  <a:srgbClr val="009999"/>
                </a:solidFill>
                <a:latin typeface="Franklin Gothic Demi Cond" panose="020B0706030402020204" pitchFamily="34" charset="0"/>
              </a:rPr>
              <a:t> RE-INJURY</a:t>
            </a:r>
          </a:p>
        </p:txBody>
      </p:sp>
    </p:spTree>
    <p:extLst>
      <p:ext uri="{BB962C8B-B14F-4D97-AF65-F5344CB8AC3E}">
        <p14:creationId xmlns:p14="http://schemas.microsoft.com/office/powerpoint/2010/main" val="1871904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364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Yu Gothic UI Semibold</vt:lpstr>
      <vt:lpstr>Abadi</vt:lpstr>
      <vt:lpstr>Arial</vt:lpstr>
      <vt:lpstr>Arial Black</vt:lpstr>
      <vt:lpstr>Calibri</vt:lpstr>
      <vt:lpstr>Calibri Light</vt:lpstr>
      <vt:lpstr>Courier New</vt:lpstr>
      <vt:lpstr>Franklin Gothic Demi</vt:lpstr>
      <vt:lpstr>Franklin Gothic Demi Cond</vt:lpstr>
      <vt:lpstr>Franklin Gothic Heavy</vt:lpstr>
      <vt:lpstr>Impact</vt:lpstr>
      <vt:lpstr>Nirmala UI</vt:lpstr>
      <vt:lpstr>Segoe UI Semibold</vt:lpstr>
      <vt:lpstr>Office Theme</vt:lpstr>
      <vt:lpstr>Student Athletes </vt:lpstr>
      <vt:lpstr>WHAT ARE Rx OPIOIDS?</vt:lpstr>
      <vt:lpstr>What is prescription medication abuse?</vt:lpstr>
      <vt:lpstr>OHIO STATS</vt:lpstr>
      <vt:lpstr>Why are student  athletes  at risk?</vt:lpstr>
      <vt:lpstr>BE THE MAJORITY</vt:lpstr>
      <vt:lpstr>DON’T LET AN INJURY LEAD TO AN OPIOID ADDICTION </vt:lpstr>
      <vt:lpstr>PowerPoint Presentation</vt:lpstr>
      <vt:lpstr>PowerPoint Presentation</vt:lpstr>
      <vt:lpstr>You are  in charge of  your own health</vt:lpstr>
      <vt:lpstr>PowerPoint Presentation</vt:lpstr>
      <vt:lpstr>Safe Medication Practices</vt:lpstr>
      <vt:lpstr>PowerPoint Presentation</vt:lpstr>
      <vt:lpstr>PowerPoint Presentation</vt:lpstr>
      <vt:lpstr>How to say ‘NO’</vt:lpstr>
      <vt:lpstr>PowerPoint Presentation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Athletes Prescription Opioid Misuse Prevention</dc:title>
  <dc:creator>Melissa Gear</dc:creator>
  <cp:lastModifiedBy> </cp:lastModifiedBy>
  <cp:revision>41</cp:revision>
  <dcterms:created xsi:type="dcterms:W3CDTF">2018-03-31T15:31:46Z</dcterms:created>
  <dcterms:modified xsi:type="dcterms:W3CDTF">2018-04-02T12:15:59Z</dcterms:modified>
</cp:coreProperties>
</file>