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302" r:id="rId3"/>
    <p:sldId id="306" r:id="rId4"/>
    <p:sldId id="304" r:id="rId5"/>
    <p:sldId id="276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8" r:id="rId15"/>
    <p:sldId id="301" r:id="rId16"/>
    <p:sldId id="30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85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082E4-7443-473E-AC16-2084173B5A1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84B62-9407-4AFF-8402-4B9D47E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9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f60d346b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f60d346b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12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60d346b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60d346b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264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60d346b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60d346b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833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60d346b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60d346b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6531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60d346b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60d346b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109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60d346b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60d346b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801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60d346b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60d346b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350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60d346b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60d346b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60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60d346b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60d346b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82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60d346b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60d346b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87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60d346b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60d346b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79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60d346b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60d346b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565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60d346b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60d346b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540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60d346b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60d346b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4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60d346b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60d346b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407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60d346b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60d346b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78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C1E8-B8DF-4DE1-AF90-9B592F9D488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E5D-15FF-4D1C-8A99-72F0543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C1E8-B8DF-4DE1-AF90-9B592F9D488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E5D-15FF-4D1C-8A99-72F0543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C1E8-B8DF-4DE1-AF90-9B592F9D488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E5D-15FF-4D1C-8A99-72F0543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7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168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C1E8-B8DF-4DE1-AF90-9B592F9D488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E5D-15FF-4D1C-8A99-72F0543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C1E8-B8DF-4DE1-AF90-9B592F9D488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E5D-15FF-4D1C-8A99-72F0543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C1E8-B8DF-4DE1-AF90-9B592F9D488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E5D-15FF-4D1C-8A99-72F0543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C1E8-B8DF-4DE1-AF90-9B592F9D488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E5D-15FF-4D1C-8A99-72F0543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8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C1E8-B8DF-4DE1-AF90-9B592F9D488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E5D-15FF-4D1C-8A99-72F0543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2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C1E8-B8DF-4DE1-AF90-9B592F9D488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E5D-15FF-4D1C-8A99-72F0543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2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C1E8-B8DF-4DE1-AF90-9B592F9D488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E5D-15FF-4D1C-8A99-72F0543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C1E8-B8DF-4DE1-AF90-9B592F9D488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E5D-15FF-4D1C-8A99-72F0543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5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C1E8-B8DF-4DE1-AF90-9B592F9D488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F7E5D-15FF-4D1C-8A99-72F0543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5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akes@mcadamhs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168100" y="164592"/>
            <a:ext cx="8796600" cy="47961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06100" y="2892416"/>
            <a:ext cx="85206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Youth Leadership in Prevention Program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6550" y="1019175"/>
            <a:ext cx="2952750" cy="155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9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168100" y="164592"/>
            <a:ext cx="8796600" cy="47961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0" y="182808"/>
            <a:ext cx="8520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C4587"/>
                </a:solidFill>
              </a:rPr>
              <a:t>Requirements</a:t>
            </a:r>
            <a:endParaRPr sz="4800" b="1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</a:rPr>
              <a:t>                       </a:t>
            </a:r>
            <a:endParaRPr sz="48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1C4587"/>
                </a:solidFill>
              </a:rPr>
              <a:t> </a:t>
            </a:r>
            <a:endParaRPr sz="2800" dirty="0">
              <a:solidFill>
                <a:srgbClr val="1C458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267429" y="1504950"/>
            <a:ext cx="8520600" cy="3867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lnSpc>
                <a:spcPct val="115000"/>
              </a:lnSpc>
            </a:pPr>
            <a:r>
              <a:rPr lang="en-US" sz="2600" dirty="0">
                <a:solidFill>
                  <a:srgbClr val="1C4587"/>
                </a:solidFill>
              </a:rPr>
              <a:t>Fully completed online application submitted by May 1</a:t>
            </a:r>
          </a:p>
          <a:p>
            <a:pPr indent="-457200">
              <a:lnSpc>
                <a:spcPct val="115000"/>
              </a:lnSpc>
            </a:pPr>
            <a:r>
              <a:rPr lang="en-US" sz="2600" dirty="0">
                <a:solidFill>
                  <a:srgbClr val="1C4587"/>
                </a:solidFill>
              </a:rPr>
              <a:t>Project Budget</a:t>
            </a:r>
          </a:p>
          <a:p>
            <a:pPr indent="-457200">
              <a:lnSpc>
                <a:spcPct val="115000"/>
              </a:lnSpc>
            </a:pPr>
            <a:r>
              <a:rPr lang="en-US" sz="2600" dirty="0">
                <a:solidFill>
                  <a:srgbClr val="1C4587"/>
                </a:solidFill>
              </a:rPr>
              <a:t>Signed letter of support from building principal, superintendent or counselor</a:t>
            </a:r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3937" y="4294563"/>
            <a:ext cx="1336800" cy="70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7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168100" y="164592"/>
            <a:ext cx="8796600" cy="47961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0" y="182808"/>
            <a:ext cx="8520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C4587"/>
                </a:solidFill>
              </a:rPr>
              <a:t>Criteria for Award </a:t>
            </a:r>
            <a:endParaRPr sz="4800" b="1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</a:rPr>
              <a:t>                       </a:t>
            </a:r>
            <a:endParaRPr sz="48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1C4587"/>
                </a:solidFill>
              </a:rPr>
              <a:t> </a:t>
            </a:r>
            <a:endParaRPr sz="2800" dirty="0">
              <a:solidFill>
                <a:srgbClr val="1C458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168100" y="895350"/>
            <a:ext cx="8520600" cy="3867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lnSpc>
                <a:spcPct val="115000"/>
              </a:lnSpc>
            </a:pPr>
            <a:r>
              <a:rPr lang="en-US" sz="2600" dirty="0">
                <a:solidFill>
                  <a:srgbClr val="1C4587"/>
                </a:solidFill>
              </a:rPr>
              <a:t>Attend two trainings hosted by Coalition</a:t>
            </a:r>
          </a:p>
          <a:p>
            <a:pPr indent="-457200"/>
            <a:r>
              <a:rPr lang="en-US" sz="2600" dirty="0">
                <a:solidFill>
                  <a:srgbClr val="1C4587"/>
                </a:solidFill>
              </a:rPr>
              <a:t>Advisers will attend quarterly Advisers’ Council Meetings</a:t>
            </a:r>
          </a:p>
          <a:p>
            <a:pPr lvl="1" indent="-457200"/>
            <a:r>
              <a:rPr lang="en-US" sz="2400" dirty="0">
                <a:solidFill>
                  <a:srgbClr val="1C4587"/>
                </a:solidFill>
              </a:rPr>
              <a:t>Need to send designee in place if unable to attend</a:t>
            </a:r>
          </a:p>
          <a:p>
            <a:pPr indent="-457200">
              <a:lnSpc>
                <a:spcPct val="115000"/>
              </a:lnSpc>
            </a:pPr>
            <a:r>
              <a:rPr lang="en-US" sz="2600" dirty="0">
                <a:solidFill>
                  <a:srgbClr val="1C4587"/>
                </a:solidFill>
              </a:rPr>
              <a:t>Report on outcomes and prevention efforts taking place in school. </a:t>
            </a:r>
            <a:r>
              <a:rPr lang="en-US" sz="2600" b="1" dirty="0">
                <a:solidFill>
                  <a:srgbClr val="1C4587"/>
                </a:solidFill>
              </a:rPr>
              <a:t>Must </a:t>
            </a:r>
            <a:r>
              <a:rPr lang="en-US" sz="2600" dirty="0">
                <a:solidFill>
                  <a:srgbClr val="1C4587"/>
                </a:solidFill>
              </a:rPr>
              <a:t>have a drug and alcohol component.</a:t>
            </a:r>
          </a:p>
          <a:p>
            <a:pPr indent="-457200">
              <a:lnSpc>
                <a:spcPct val="115000"/>
              </a:lnSpc>
            </a:pPr>
            <a:r>
              <a:rPr lang="en-US" sz="2600" dirty="0">
                <a:solidFill>
                  <a:srgbClr val="1C4587"/>
                </a:solidFill>
              </a:rPr>
              <a:t>With help from Coalition, create a strategic plan for the school year.</a:t>
            </a:r>
          </a:p>
          <a:p>
            <a:pPr indent="-457200">
              <a:lnSpc>
                <a:spcPct val="115000"/>
              </a:lnSpc>
            </a:pPr>
            <a:r>
              <a:rPr lang="en-US" sz="2600" dirty="0">
                <a:solidFill>
                  <a:srgbClr val="1C4587"/>
                </a:solidFill>
              </a:rPr>
              <a:t>Report metrics and final budgets to ADAMHS</a:t>
            </a:r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3937" y="4294563"/>
            <a:ext cx="1336800" cy="70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19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168100" y="164592"/>
            <a:ext cx="8796600" cy="47961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0" y="182808"/>
            <a:ext cx="8520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C4587"/>
                </a:solidFill>
              </a:rPr>
              <a:t>Training &amp; Onboarding</a:t>
            </a:r>
            <a:endParaRPr sz="4800" b="1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</a:rPr>
              <a:t>                       </a:t>
            </a:r>
            <a:endParaRPr sz="48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1C4587"/>
                </a:solidFill>
              </a:rPr>
              <a:t> </a:t>
            </a:r>
            <a:endParaRPr sz="2800" dirty="0">
              <a:solidFill>
                <a:srgbClr val="1C458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168100" y="971550"/>
            <a:ext cx="8742650" cy="4505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/>
            <a:r>
              <a:rPr lang="en-US" sz="2200" dirty="0">
                <a:solidFill>
                  <a:srgbClr val="1C4587"/>
                </a:solidFill>
              </a:rPr>
              <a:t>The MCPC will offer a menu of training opportunities – each school will do two trainings</a:t>
            </a:r>
          </a:p>
          <a:p>
            <a:pPr lvl="1" indent="-457200"/>
            <a:r>
              <a:rPr lang="en-US" sz="2000" dirty="0">
                <a:solidFill>
                  <a:srgbClr val="1C4587"/>
                </a:solidFill>
              </a:rPr>
              <a:t>Each school will work with their YLP mentor to determine best options for trainings</a:t>
            </a:r>
          </a:p>
          <a:p>
            <a:pPr indent="-457200">
              <a:lnSpc>
                <a:spcPct val="115000"/>
              </a:lnSpc>
            </a:pPr>
            <a:r>
              <a:rPr lang="en-US" sz="2200" dirty="0">
                <a:solidFill>
                  <a:srgbClr val="1C4587"/>
                </a:solidFill>
              </a:rPr>
              <a:t>Quarterly advisers’ council meetings</a:t>
            </a:r>
          </a:p>
          <a:p>
            <a:pPr indent="-457200">
              <a:lnSpc>
                <a:spcPct val="115000"/>
              </a:lnSpc>
            </a:pPr>
            <a:r>
              <a:rPr lang="en-US" sz="2200" dirty="0">
                <a:solidFill>
                  <a:srgbClr val="1C4587"/>
                </a:solidFill>
              </a:rPr>
              <a:t>Quarterly youth advisory council meetings</a:t>
            </a:r>
          </a:p>
          <a:p>
            <a:pPr indent="-457200">
              <a:lnSpc>
                <a:spcPct val="115000"/>
              </a:lnSpc>
            </a:pPr>
            <a:r>
              <a:rPr lang="en-US" sz="2200" dirty="0">
                <a:solidFill>
                  <a:srgbClr val="1C4587"/>
                </a:solidFill>
              </a:rPr>
              <a:t>Youth will be invited to attend two trainings through </a:t>
            </a:r>
            <a:r>
              <a:rPr lang="en-US" sz="2200" i="1" dirty="0" err="1">
                <a:solidFill>
                  <a:srgbClr val="1C4587"/>
                </a:solidFill>
              </a:rPr>
              <a:t>PreventionFirst</a:t>
            </a:r>
            <a:r>
              <a:rPr lang="en-US" sz="2200" i="1" dirty="0">
                <a:solidFill>
                  <a:srgbClr val="1C4587"/>
                </a:solidFill>
              </a:rPr>
              <a:t>!</a:t>
            </a:r>
          </a:p>
          <a:p>
            <a:pPr indent="-457200">
              <a:lnSpc>
                <a:spcPct val="115000"/>
              </a:lnSpc>
            </a:pPr>
            <a:r>
              <a:rPr lang="en-US" sz="2200" dirty="0">
                <a:solidFill>
                  <a:srgbClr val="1C4587"/>
                </a:solidFill>
              </a:rPr>
              <a:t>Support from MCPC members and staff </a:t>
            </a:r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5915" y="4440600"/>
            <a:ext cx="1336800" cy="70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8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168100" y="164592"/>
            <a:ext cx="8796600" cy="47961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0" y="182808"/>
            <a:ext cx="8520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1C4587"/>
                </a:solidFill>
              </a:rPr>
              <a:t>YLP “Steering Committee”</a:t>
            </a:r>
            <a:endParaRPr sz="4800" b="1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</a:rPr>
              <a:t>                       </a:t>
            </a:r>
            <a:endParaRPr sz="48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1C4587"/>
                </a:solidFill>
              </a:rPr>
              <a:t> </a:t>
            </a:r>
            <a:endParaRPr sz="2800" dirty="0">
              <a:solidFill>
                <a:srgbClr val="1C458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179300" y="1276350"/>
            <a:ext cx="8742650" cy="4505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lnSpc>
                <a:spcPct val="115000"/>
              </a:lnSpc>
            </a:pPr>
            <a:r>
              <a:rPr lang="en-US" sz="2000" dirty="0">
                <a:solidFill>
                  <a:srgbClr val="1C4587"/>
                </a:solidFill>
              </a:rPr>
              <a:t>The MCPC has appointed a Council of Coalition members to serve as the Steering Committee for this program.</a:t>
            </a:r>
          </a:p>
          <a:p>
            <a:pPr indent="-457200"/>
            <a:r>
              <a:rPr lang="en-US" sz="2000" dirty="0">
                <a:solidFill>
                  <a:srgbClr val="1C4587"/>
                </a:solidFill>
              </a:rPr>
              <a:t>This group will:</a:t>
            </a:r>
          </a:p>
          <a:p>
            <a:pPr lvl="1" indent="-457200">
              <a:spcBef>
                <a:spcPts val="0"/>
              </a:spcBef>
            </a:pPr>
            <a:r>
              <a:rPr lang="en-US" sz="2000" dirty="0">
                <a:solidFill>
                  <a:srgbClr val="1C4587"/>
                </a:solidFill>
              </a:rPr>
              <a:t>Advise on the program</a:t>
            </a:r>
          </a:p>
          <a:p>
            <a:pPr lvl="1" indent="-457200">
              <a:spcBef>
                <a:spcPts val="0"/>
              </a:spcBef>
            </a:pPr>
            <a:r>
              <a:rPr lang="en-US" sz="2000" dirty="0">
                <a:solidFill>
                  <a:srgbClr val="1C4587"/>
                </a:solidFill>
              </a:rPr>
              <a:t>Monitor outcomes and successes</a:t>
            </a:r>
          </a:p>
          <a:p>
            <a:pPr lvl="1" indent="-457200">
              <a:spcBef>
                <a:spcPts val="0"/>
              </a:spcBef>
            </a:pPr>
            <a:r>
              <a:rPr lang="en-US" sz="2000" dirty="0">
                <a:solidFill>
                  <a:srgbClr val="1C4587"/>
                </a:solidFill>
              </a:rPr>
              <a:t>Help design training and onboarding for awarded organizations</a:t>
            </a:r>
          </a:p>
          <a:p>
            <a:pPr lvl="1" indent="-457200">
              <a:spcBef>
                <a:spcPts val="0"/>
              </a:spcBef>
            </a:pPr>
            <a:r>
              <a:rPr lang="en-US" sz="2000" dirty="0">
                <a:solidFill>
                  <a:srgbClr val="1C4587"/>
                </a:solidFill>
              </a:rPr>
              <a:t>Mentor participating programs</a:t>
            </a:r>
          </a:p>
          <a:p>
            <a:pPr lvl="1" indent="-457200">
              <a:spcBef>
                <a:spcPts val="0"/>
              </a:spcBef>
            </a:pPr>
            <a:r>
              <a:rPr lang="en-US" sz="2000" dirty="0">
                <a:solidFill>
                  <a:srgbClr val="1C4587"/>
                </a:solidFill>
              </a:rPr>
              <a:t>Make recommendations for future opportunities and improvements</a:t>
            </a:r>
          </a:p>
          <a:p>
            <a:pPr indent="-457200"/>
            <a:r>
              <a:rPr lang="en-US" sz="2200" i="1" dirty="0">
                <a:solidFill>
                  <a:srgbClr val="1C4587"/>
                </a:solidFill>
              </a:rPr>
              <a:t>Coming soon!</a:t>
            </a:r>
            <a:r>
              <a:rPr lang="en-US" sz="2200" dirty="0">
                <a:solidFill>
                  <a:srgbClr val="1C4587"/>
                </a:solidFill>
              </a:rPr>
              <a:t> Nominations for 1-2 youth to be involved on this committee!</a:t>
            </a:r>
          </a:p>
          <a:p>
            <a:pPr marL="0" indent="0">
              <a:buNone/>
            </a:pPr>
            <a:endParaRPr lang="en-US" sz="2000" dirty="0">
              <a:solidFill>
                <a:srgbClr val="1C4587"/>
              </a:solidFill>
            </a:endParaRPr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3937" y="4294563"/>
            <a:ext cx="1336800" cy="70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4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168100" y="164592"/>
            <a:ext cx="8796600" cy="47961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-13855" y="7492"/>
            <a:ext cx="8520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1C4587"/>
                </a:solidFill>
              </a:rPr>
              <a:t>Tips &amp; Tricks for applying!</a:t>
            </a:r>
            <a:endParaRPr sz="4800" b="1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</a:rPr>
              <a:t>                       </a:t>
            </a:r>
            <a:endParaRPr sz="48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1C4587"/>
                </a:solidFill>
              </a:rPr>
              <a:t> </a:t>
            </a:r>
            <a:endParaRPr sz="2800" dirty="0">
              <a:solidFill>
                <a:srgbClr val="1C458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118087" y="611965"/>
            <a:ext cx="8742650" cy="4505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lnSpc>
                <a:spcPct val="115000"/>
              </a:lnSpc>
            </a:pPr>
            <a:r>
              <a:rPr lang="en-US" sz="2000" dirty="0">
                <a:solidFill>
                  <a:srgbClr val="1C4587"/>
                </a:solidFill>
              </a:rPr>
              <a:t>Email Colleen after you submit to make sure it went through </a:t>
            </a:r>
            <a:r>
              <a:rPr lang="en-US" sz="2000" i="1" dirty="0">
                <a:solidFill>
                  <a:srgbClr val="1C4587"/>
                </a:solidFill>
              </a:rPr>
              <a:t>or </a:t>
            </a:r>
            <a:r>
              <a:rPr lang="en-US" sz="2000" dirty="0">
                <a:solidFill>
                  <a:srgbClr val="1C4587"/>
                </a:solidFill>
              </a:rPr>
              <a:t>ask to be emailed a copy of your responses.</a:t>
            </a:r>
          </a:p>
          <a:p>
            <a:pPr indent="-457200"/>
            <a:r>
              <a:rPr lang="en-US" sz="2000" dirty="0">
                <a:solidFill>
                  <a:srgbClr val="1C4587"/>
                </a:solidFill>
              </a:rPr>
              <a:t>Be as specific as possible in your budget.</a:t>
            </a:r>
          </a:p>
          <a:p>
            <a:pPr lvl="1" indent="-457200">
              <a:spcBef>
                <a:spcPts val="0"/>
              </a:spcBef>
            </a:pPr>
            <a:r>
              <a:rPr lang="en-US" sz="2000" dirty="0">
                <a:solidFill>
                  <a:srgbClr val="1C4587"/>
                </a:solidFill>
              </a:rPr>
              <a:t>Type of materials, number of materials, cost of each</a:t>
            </a:r>
          </a:p>
          <a:p>
            <a:pPr lvl="1" indent="-457200">
              <a:spcBef>
                <a:spcPts val="0"/>
              </a:spcBef>
            </a:pPr>
            <a:r>
              <a:rPr lang="en-US" sz="2000" dirty="0">
                <a:solidFill>
                  <a:srgbClr val="1C4587"/>
                </a:solidFill>
              </a:rPr>
              <a:t>Break down costs required for events</a:t>
            </a:r>
          </a:p>
          <a:p>
            <a:pPr indent="-457200"/>
            <a:r>
              <a:rPr lang="en-US" sz="2200" dirty="0">
                <a:solidFill>
                  <a:srgbClr val="1C4587"/>
                </a:solidFill>
              </a:rPr>
              <a:t>Consider including stipends for advisers (usually around $500 - $1,000)</a:t>
            </a:r>
          </a:p>
          <a:p>
            <a:pPr lvl="1" indent="-457200">
              <a:spcBef>
                <a:spcPts val="0"/>
              </a:spcBef>
            </a:pPr>
            <a:r>
              <a:rPr lang="en-US" sz="2000" dirty="0">
                <a:solidFill>
                  <a:srgbClr val="1C4587"/>
                </a:solidFill>
              </a:rPr>
              <a:t>If you request for more than 2 advisers, please tell us why!</a:t>
            </a:r>
          </a:p>
          <a:p>
            <a:pPr indent="-457200">
              <a:lnSpc>
                <a:spcPct val="115000"/>
              </a:lnSpc>
            </a:pPr>
            <a:r>
              <a:rPr lang="en-US" sz="2200" dirty="0">
                <a:solidFill>
                  <a:srgbClr val="1C4587"/>
                </a:solidFill>
              </a:rPr>
              <a:t>Funds need to be used for prevention best practices. We will not fund:</a:t>
            </a:r>
          </a:p>
          <a:p>
            <a:pPr lvl="1" indent="-457200">
              <a:spcBef>
                <a:spcPts val="0"/>
              </a:spcBef>
            </a:pPr>
            <a:r>
              <a:rPr lang="en-US" sz="2000" dirty="0">
                <a:solidFill>
                  <a:srgbClr val="1C4587"/>
                </a:solidFill>
              </a:rPr>
              <a:t>Mock car crashes</a:t>
            </a:r>
          </a:p>
          <a:p>
            <a:pPr lvl="1" indent="-457200">
              <a:spcBef>
                <a:spcPts val="0"/>
              </a:spcBef>
            </a:pPr>
            <a:r>
              <a:rPr lang="en-US" sz="2000" dirty="0">
                <a:solidFill>
                  <a:srgbClr val="1C4587"/>
                </a:solidFill>
              </a:rPr>
              <a:t>Drinking goggles</a:t>
            </a:r>
          </a:p>
          <a:p>
            <a:pPr lvl="1" indent="-457200">
              <a:spcBef>
                <a:spcPts val="0"/>
              </a:spcBef>
            </a:pPr>
            <a:r>
              <a:rPr lang="en-US" sz="2000" dirty="0">
                <a:solidFill>
                  <a:srgbClr val="1C4587"/>
                </a:solidFill>
              </a:rPr>
              <a:t>Some speakers with lived experience</a:t>
            </a:r>
          </a:p>
          <a:p>
            <a:pPr lvl="1" indent="-457200">
              <a:spcBef>
                <a:spcPts val="0"/>
              </a:spcBef>
            </a:pPr>
            <a:r>
              <a:rPr lang="en-US" sz="2000" dirty="0">
                <a:solidFill>
                  <a:srgbClr val="1C4587"/>
                </a:solidFill>
              </a:rPr>
              <a:t>Other types of scare tactics</a:t>
            </a:r>
          </a:p>
          <a:p>
            <a:pPr lvl="1" indent="-457200">
              <a:spcBef>
                <a:spcPts val="0"/>
              </a:spcBef>
            </a:pPr>
            <a:r>
              <a:rPr lang="en-US" sz="2000" dirty="0">
                <a:solidFill>
                  <a:srgbClr val="1C4587"/>
                </a:solidFill>
              </a:rPr>
              <a:t>Vape detectors</a:t>
            </a:r>
          </a:p>
          <a:p>
            <a:pPr marL="0" indent="0">
              <a:buNone/>
            </a:pPr>
            <a:endParaRPr lang="en-US" sz="2000" dirty="0">
              <a:solidFill>
                <a:srgbClr val="1C4587"/>
              </a:solidFill>
            </a:endParaRPr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3937" y="4294563"/>
            <a:ext cx="1336800" cy="70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1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168100" y="164592"/>
            <a:ext cx="8796600" cy="47961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-533400" y="123800"/>
            <a:ext cx="8520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1C4587"/>
                </a:solidFill>
              </a:rPr>
              <a:t>Next Steps</a:t>
            </a:r>
            <a:endParaRPr sz="4800" b="1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</a:rPr>
              <a:t>                       </a:t>
            </a:r>
            <a:endParaRPr sz="48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1C4587"/>
                </a:solidFill>
              </a:rPr>
              <a:t> </a:t>
            </a:r>
            <a:endParaRPr sz="2800" dirty="0">
              <a:solidFill>
                <a:srgbClr val="1C458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84040" y="1034600"/>
            <a:ext cx="8742650" cy="4505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lnSpc>
                <a:spcPct val="115000"/>
              </a:lnSpc>
            </a:pPr>
            <a:r>
              <a:rPr lang="en-US" sz="2000" dirty="0">
                <a:solidFill>
                  <a:srgbClr val="1C4587"/>
                </a:solidFill>
              </a:rPr>
              <a:t>Be sure to submit your online application (including your letter of support!) by May 1.</a:t>
            </a:r>
          </a:p>
          <a:p>
            <a:pPr indent="-457200">
              <a:lnSpc>
                <a:spcPct val="115000"/>
              </a:lnSpc>
            </a:pPr>
            <a:r>
              <a:rPr lang="en-US" sz="2000" dirty="0">
                <a:solidFill>
                  <a:srgbClr val="1C4587"/>
                </a:solidFill>
              </a:rPr>
              <a:t>If you have questions or would like to chat about ideas for the application, please reach out to Colleen.</a:t>
            </a:r>
          </a:p>
          <a:p>
            <a:pPr marL="457200" lvl="1" indent="0">
              <a:buNone/>
            </a:pPr>
            <a:endParaRPr lang="en-US" sz="2800" dirty="0">
              <a:solidFill>
                <a:srgbClr val="1C4587"/>
              </a:solidFill>
              <a:hlinkClick r:id="rId3"/>
            </a:endParaRPr>
          </a:p>
          <a:p>
            <a:pPr marL="457200" lvl="1" indent="0">
              <a:buNone/>
            </a:pPr>
            <a:r>
              <a:rPr lang="en-US" sz="2800" dirty="0">
                <a:solidFill>
                  <a:srgbClr val="1C4587"/>
                </a:solidFill>
                <a:hlinkClick r:id="rId3"/>
              </a:rPr>
              <a:t>Coakes@mcadamhs.org</a:t>
            </a:r>
            <a:endParaRPr lang="en-US" sz="2800" dirty="0">
              <a:solidFill>
                <a:srgbClr val="1C4587"/>
              </a:solidFill>
            </a:endParaRPr>
          </a:p>
          <a:p>
            <a:pPr marL="457200" lvl="1" indent="0">
              <a:buNone/>
            </a:pPr>
            <a:r>
              <a:rPr lang="en-US" sz="2800" dirty="0">
                <a:solidFill>
                  <a:srgbClr val="1C4587"/>
                </a:solidFill>
              </a:rPr>
              <a:t>937-443-0416 x 121 </a:t>
            </a:r>
          </a:p>
          <a:p>
            <a:pPr marL="0" indent="0">
              <a:buNone/>
            </a:pPr>
            <a:endParaRPr lang="en-US" sz="2000" dirty="0">
              <a:solidFill>
                <a:srgbClr val="1C4587"/>
              </a:solidFill>
            </a:endParaRPr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3937" y="4294563"/>
            <a:ext cx="1336800" cy="70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34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168100" y="164592"/>
            <a:ext cx="8796600" cy="47961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-533400" y="429412"/>
            <a:ext cx="8520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1C4587"/>
                </a:solidFill>
              </a:rPr>
              <a:t>Good luck! </a:t>
            </a:r>
            <a:endParaRPr sz="4800" b="1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</a:rPr>
              <a:t>                       </a:t>
            </a:r>
            <a:endParaRPr sz="48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1C4587"/>
                </a:solidFill>
              </a:rPr>
              <a:t> </a:t>
            </a:r>
            <a:endParaRPr sz="2800" dirty="0">
              <a:solidFill>
                <a:srgbClr val="1C458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118087" y="1123950"/>
            <a:ext cx="8742650" cy="4505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rgbClr val="1C4587"/>
              </a:solidFill>
            </a:endParaRPr>
          </a:p>
        </p:txBody>
      </p:sp>
      <p:pic>
        <p:nvPicPr>
          <p:cNvPr id="3" name="Picture 2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06622356-223F-1B0E-7E0B-9F1ECC071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3796"/>
            <a:ext cx="2438400" cy="1828800"/>
          </a:xfrm>
          <a:prstGeom prst="rect">
            <a:avLst/>
          </a:prstGeom>
        </p:spPr>
      </p:pic>
      <p:pic>
        <p:nvPicPr>
          <p:cNvPr id="4" name="Picture 3" descr="A group of people standing around a table with food on it&#10;&#10;Description automatically generated with medium confidence">
            <a:extLst>
              <a:ext uri="{FF2B5EF4-FFF2-40B4-BE49-F238E27FC236}">
                <a16:creationId xmlns:a16="http://schemas.microsoft.com/office/drawing/2014/main" id="{37FB9240-1990-95CE-4CC6-DB1C159C4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6576"/>
            <a:ext cx="2368026" cy="1776020"/>
          </a:xfrm>
          <a:prstGeom prst="rect">
            <a:avLst/>
          </a:prstGeom>
        </p:spPr>
      </p:pic>
      <p:pic>
        <p:nvPicPr>
          <p:cNvPr id="6" name="Picture 5" descr="A picture containing person, floor, posing&#10;&#10;Description automatically generated">
            <a:extLst>
              <a:ext uri="{FF2B5EF4-FFF2-40B4-BE49-F238E27FC236}">
                <a16:creationId xmlns:a16="http://schemas.microsoft.com/office/drawing/2014/main" id="{EF0BFD7E-48E5-7C19-3C14-F9CF32A7E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87" y="1854754"/>
            <a:ext cx="2951126" cy="2213344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F32EDD46-5D88-D2F7-8DD8-29363A624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7" b="20335"/>
          <a:stretch/>
        </p:blipFill>
        <p:spPr>
          <a:xfrm>
            <a:off x="597738" y="2347094"/>
            <a:ext cx="1943562" cy="2495552"/>
          </a:xfrm>
          <a:prstGeom prst="rect">
            <a:avLst/>
          </a:prstGeom>
        </p:spPr>
      </p:pic>
      <p:pic>
        <p:nvPicPr>
          <p:cNvPr id="10" name="Picture 9" descr="A picture containing ground, outdoor, sidewalk, way&#10;&#10;Description automatically generated">
            <a:extLst>
              <a:ext uri="{FF2B5EF4-FFF2-40B4-BE49-F238E27FC236}">
                <a16:creationId xmlns:a16="http://schemas.microsoft.com/office/drawing/2014/main" id="{F2EA5737-7BBE-438D-9FA3-69152171E7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24150"/>
            <a:ext cx="2534380" cy="19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9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168100" y="164592"/>
            <a:ext cx="8796600" cy="47961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-533400" y="12701"/>
            <a:ext cx="8520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</a:rPr>
              <a:t> </a:t>
            </a:r>
            <a:r>
              <a:rPr lang="en-US" sz="2800" b="1" dirty="0">
                <a:solidFill>
                  <a:srgbClr val="1C4587"/>
                </a:solidFill>
              </a:rPr>
              <a:t>The Montgomery County Prevention Coalition</a:t>
            </a:r>
            <a:endParaRPr sz="2800" b="1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</a:rPr>
              <a:t>                       </a:t>
            </a:r>
            <a:endParaRPr sz="48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1C4587"/>
                </a:solidFill>
              </a:rPr>
              <a:t> </a:t>
            </a:r>
            <a:endParaRPr sz="2800" dirty="0">
              <a:solidFill>
                <a:srgbClr val="1C458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147318" y="1281896"/>
            <a:ext cx="5685719" cy="3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/>
            <a:r>
              <a:rPr lang="en-US" sz="2000" dirty="0">
                <a:solidFill>
                  <a:srgbClr val="1C4587"/>
                </a:solidFill>
              </a:rPr>
              <a:t>300 volunteers from all across Montgomery County</a:t>
            </a:r>
          </a:p>
          <a:p>
            <a:pPr indent="-457200"/>
            <a:r>
              <a:rPr lang="en-US" sz="2000" dirty="0">
                <a:solidFill>
                  <a:srgbClr val="1C4587"/>
                </a:solidFill>
              </a:rPr>
              <a:t>Working to reduce substance use and promote wellness</a:t>
            </a:r>
          </a:p>
          <a:p>
            <a:pPr indent="-457200"/>
            <a:r>
              <a:rPr lang="en-US" sz="2000" dirty="0">
                <a:solidFill>
                  <a:srgbClr val="1C4587"/>
                </a:solidFill>
              </a:rPr>
              <a:t>Prevention professionals, community leaders, business owners, law enforcement, parents, teachers, concerned citizens</a:t>
            </a:r>
          </a:p>
          <a:p>
            <a:pPr indent="-457200"/>
            <a:r>
              <a:rPr lang="en-US" sz="2000" dirty="0">
                <a:solidFill>
                  <a:srgbClr val="1C4587"/>
                </a:solidFill>
              </a:rPr>
              <a:t>Much of our work is targeted toward youth, so we can’t do this work without them!</a:t>
            </a:r>
          </a:p>
          <a:p>
            <a:pPr marL="0" indent="0">
              <a:buNone/>
            </a:pPr>
            <a:endParaRPr lang="en-US" sz="2000" dirty="0">
              <a:solidFill>
                <a:srgbClr val="1C4587"/>
              </a:solidFill>
            </a:endParaRPr>
          </a:p>
        </p:txBody>
      </p:sp>
      <p:pic>
        <p:nvPicPr>
          <p:cNvPr id="3" name="Picture 2" descr="A group of people posing for a photo in front of a sign&#10;&#10;Description automatically generated">
            <a:extLst>
              <a:ext uri="{FF2B5EF4-FFF2-40B4-BE49-F238E27FC236}">
                <a16:creationId xmlns:a16="http://schemas.microsoft.com/office/drawing/2014/main" id="{E73AEEEB-A99B-8F76-A515-4C8B99409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95" y="819150"/>
            <a:ext cx="2503120" cy="1878374"/>
          </a:xfrm>
          <a:prstGeom prst="rect">
            <a:avLst/>
          </a:prstGeom>
        </p:spPr>
      </p:pic>
      <p:pic>
        <p:nvPicPr>
          <p:cNvPr id="7" name="Picture 6" descr="A group of people posing for a photo in front of a wall&#10;&#10;Description automatically generated">
            <a:extLst>
              <a:ext uri="{FF2B5EF4-FFF2-40B4-BE49-F238E27FC236}">
                <a16:creationId xmlns:a16="http://schemas.microsoft.com/office/drawing/2014/main" id="{9745DA26-1A2C-8FDD-4239-BB94DAB28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69" y="2848033"/>
            <a:ext cx="26162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9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168100" y="164592"/>
            <a:ext cx="8796600" cy="47961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-533400" y="12701"/>
            <a:ext cx="8520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</a:rPr>
              <a:t> </a:t>
            </a:r>
            <a:r>
              <a:rPr lang="en-US" sz="2800" b="1" dirty="0">
                <a:solidFill>
                  <a:srgbClr val="1C4587"/>
                </a:solidFill>
              </a:rPr>
              <a:t>The Montgomery County Prevention Coalition</a:t>
            </a:r>
            <a:endParaRPr sz="2800" b="1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</a:rPr>
              <a:t>                       </a:t>
            </a:r>
            <a:endParaRPr sz="48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1C4587"/>
                </a:solidFill>
              </a:rPr>
              <a:t> </a:t>
            </a:r>
            <a:endParaRPr sz="2800" dirty="0">
              <a:solidFill>
                <a:srgbClr val="1C4587"/>
              </a:solidFill>
            </a:endParaRPr>
          </a:p>
        </p:txBody>
      </p:sp>
      <p:pic>
        <p:nvPicPr>
          <p:cNvPr id="6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1DCD7AAF-FF3D-CFE8-4138-875396843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19150"/>
            <a:ext cx="4243115" cy="401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3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168100" y="164592"/>
            <a:ext cx="8796600" cy="47961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-460779" y="382688"/>
            <a:ext cx="8520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</a:rPr>
              <a:t> </a:t>
            </a:r>
            <a:r>
              <a:rPr lang="en-US" b="1" dirty="0">
                <a:solidFill>
                  <a:srgbClr val="1C4587"/>
                </a:solidFill>
              </a:rPr>
              <a:t>Goals of the YLP Program</a:t>
            </a:r>
            <a:endParaRPr b="1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</a:rPr>
              <a:t>                       </a:t>
            </a:r>
            <a:endParaRPr sz="48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1C4587"/>
                </a:solidFill>
              </a:rPr>
              <a:t> </a:t>
            </a:r>
            <a:endParaRPr sz="2800" dirty="0">
              <a:solidFill>
                <a:srgbClr val="1C458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230319" y="1232550"/>
            <a:ext cx="8520600" cy="3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1C4587"/>
                </a:solidFill>
              </a:rPr>
              <a:t> </a:t>
            </a:r>
          </a:p>
          <a:p>
            <a:pPr lvl="1" indent="-457200">
              <a:spcBef>
                <a:spcPts val="0"/>
              </a:spcBef>
            </a:pPr>
            <a:r>
              <a:rPr lang="en-US" sz="1800" dirty="0">
                <a:solidFill>
                  <a:srgbClr val="1C4587"/>
                </a:solidFill>
              </a:rPr>
              <a:t>Meet our youth where they are </a:t>
            </a:r>
          </a:p>
          <a:p>
            <a:pPr lvl="1" indent="-457200">
              <a:spcBef>
                <a:spcPts val="0"/>
              </a:spcBef>
            </a:pPr>
            <a:r>
              <a:rPr lang="en-US" sz="1800" dirty="0">
                <a:solidFill>
                  <a:srgbClr val="1C4587"/>
                </a:solidFill>
              </a:rPr>
              <a:t>Promote peer-to-peer prevention </a:t>
            </a:r>
          </a:p>
          <a:p>
            <a:pPr lvl="1" indent="-457200">
              <a:spcBef>
                <a:spcPts val="0"/>
              </a:spcBef>
            </a:pPr>
            <a:r>
              <a:rPr lang="en-US" sz="1800" dirty="0">
                <a:solidFill>
                  <a:srgbClr val="1C4587"/>
                </a:solidFill>
              </a:rPr>
              <a:t>Help youth tailor prevention messaging to the culture and needs of their school and community</a:t>
            </a:r>
          </a:p>
          <a:p>
            <a:pPr lvl="1" indent="-457200">
              <a:spcBef>
                <a:spcPts val="0"/>
              </a:spcBef>
            </a:pPr>
            <a:r>
              <a:rPr lang="en-US" sz="1800" dirty="0">
                <a:solidFill>
                  <a:srgbClr val="1C4587"/>
                </a:solidFill>
              </a:rPr>
              <a:t>Foster the next generation of preventionists! </a:t>
            </a:r>
          </a:p>
          <a:p>
            <a:pPr lvl="1" indent="-457200">
              <a:spcBef>
                <a:spcPts val="0"/>
              </a:spcBef>
            </a:pPr>
            <a:endParaRPr lang="en-US" sz="1600" dirty="0">
              <a:solidFill>
                <a:srgbClr val="1C4587"/>
              </a:solidFill>
            </a:endParaRPr>
          </a:p>
          <a:p>
            <a:pPr indent="-457200">
              <a:lnSpc>
                <a:spcPct val="115000"/>
              </a:lnSpc>
            </a:pPr>
            <a:endParaRPr sz="2600" dirty="0">
              <a:solidFill>
                <a:srgbClr val="1C4587"/>
              </a:solidFill>
            </a:endParaRPr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4119" y="4244512"/>
            <a:ext cx="1336800" cy="70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69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168100" y="164592"/>
            <a:ext cx="8796600" cy="47961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0" y="182808"/>
            <a:ext cx="8520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</a:rPr>
              <a:t> </a:t>
            </a:r>
            <a:r>
              <a:rPr lang="en-US" sz="4800" b="1" dirty="0">
                <a:solidFill>
                  <a:srgbClr val="1C4587"/>
                </a:solidFill>
              </a:rPr>
              <a:t>About the YLP Program</a:t>
            </a:r>
            <a:endParaRPr sz="4800" b="1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</a:rPr>
              <a:t>                       </a:t>
            </a:r>
            <a:endParaRPr sz="48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1C4587"/>
                </a:solidFill>
              </a:rPr>
              <a:t> </a:t>
            </a:r>
            <a:endParaRPr sz="2800" dirty="0">
              <a:solidFill>
                <a:srgbClr val="1C458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222050" y="1004334"/>
            <a:ext cx="8520600" cy="3867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15000"/>
              </a:lnSpc>
            </a:pPr>
            <a:r>
              <a:rPr lang="en-US" sz="2400" dirty="0">
                <a:solidFill>
                  <a:srgbClr val="1C4587"/>
                </a:solidFill>
              </a:rPr>
              <a:t>Supports grades 6-12</a:t>
            </a:r>
          </a:p>
          <a:p>
            <a:pPr marL="342900" indent="-342900">
              <a:lnSpc>
                <a:spcPct val="115000"/>
              </a:lnSpc>
            </a:pPr>
            <a:r>
              <a:rPr lang="en-US" sz="2400" dirty="0">
                <a:solidFill>
                  <a:srgbClr val="1C4587"/>
                </a:solidFill>
              </a:rPr>
              <a:t>You are building a student leadership team with an adult adviser</a:t>
            </a:r>
          </a:p>
          <a:p>
            <a:pPr marL="342900" indent="-342900">
              <a:lnSpc>
                <a:spcPct val="115000"/>
              </a:lnSpc>
            </a:pPr>
            <a:r>
              <a:rPr lang="en-US" sz="2400" dirty="0">
                <a:solidFill>
                  <a:srgbClr val="1C4587"/>
                </a:solidFill>
              </a:rPr>
              <a:t>Programs will create peer-to-peer supports, prevention messaging and programming that decreases drug and alcohol use and promotes mental wellness</a:t>
            </a:r>
          </a:p>
          <a:p>
            <a:pPr marL="342900" indent="-342900">
              <a:lnSpc>
                <a:spcPct val="115000"/>
              </a:lnSpc>
            </a:pPr>
            <a:r>
              <a:rPr lang="en-US" sz="2400" dirty="0">
                <a:solidFill>
                  <a:srgbClr val="1C4587"/>
                </a:solidFill>
              </a:rPr>
              <a:t>Needs to be </a:t>
            </a:r>
            <a:r>
              <a:rPr lang="en-US" sz="2400" b="1" dirty="0">
                <a:solidFill>
                  <a:srgbClr val="1C4587"/>
                </a:solidFill>
              </a:rPr>
              <a:t>student led</a:t>
            </a:r>
            <a:r>
              <a:rPr lang="en-US" sz="2400" dirty="0">
                <a:solidFill>
                  <a:srgbClr val="1C4587"/>
                </a:solidFill>
              </a:rPr>
              <a:t>, but supported by adults.</a:t>
            </a:r>
          </a:p>
          <a:p>
            <a:pPr marL="342900" indent="-342900">
              <a:lnSpc>
                <a:spcPct val="115000"/>
              </a:lnSpc>
            </a:pPr>
            <a:r>
              <a:rPr lang="en-US" sz="2400" dirty="0">
                <a:solidFill>
                  <a:srgbClr val="1C4587"/>
                </a:solidFill>
              </a:rPr>
              <a:t>Must feature a drug and alcohol component</a:t>
            </a:r>
          </a:p>
          <a:p>
            <a:pPr marL="342900" indent="-342900">
              <a:lnSpc>
                <a:spcPct val="115000"/>
              </a:lnSpc>
            </a:pPr>
            <a:r>
              <a:rPr lang="en-US" sz="2400" dirty="0">
                <a:solidFill>
                  <a:srgbClr val="1C4587"/>
                </a:solidFill>
              </a:rPr>
              <a:t>Can be applied to new or existing programming</a:t>
            </a:r>
          </a:p>
          <a:p>
            <a:pPr marL="342900" indent="-342900">
              <a:lnSpc>
                <a:spcPct val="115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lnSpc>
                <a:spcPct val="115000"/>
              </a:lnSpc>
              <a:buNone/>
            </a:pPr>
            <a:endParaRPr sz="2600" dirty="0">
              <a:solidFill>
                <a:srgbClr val="1C4587"/>
              </a:solidFill>
            </a:endParaRPr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219" y="4168518"/>
            <a:ext cx="1336800" cy="70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0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168100" y="164592"/>
            <a:ext cx="8796600" cy="47961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0" y="182808"/>
            <a:ext cx="8520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</a:rPr>
              <a:t> </a:t>
            </a:r>
            <a:r>
              <a:rPr lang="en-US" sz="4800" b="1" dirty="0">
                <a:solidFill>
                  <a:srgbClr val="1C4587"/>
                </a:solidFill>
              </a:rPr>
              <a:t>About the YLP Program</a:t>
            </a:r>
            <a:endParaRPr sz="4800" b="1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</a:rPr>
              <a:t>                       </a:t>
            </a:r>
            <a:endParaRPr sz="48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1C4587"/>
                </a:solidFill>
              </a:rPr>
              <a:t> </a:t>
            </a:r>
            <a:endParaRPr sz="2800" dirty="0">
              <a:solidFill>
                <a:srgbClr val="1C458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268419" y="1093608"/>
            <a:ext cx="8520600" cy="3867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2400" dirty="0">
                <a:solidFill>
                  <a:schemeClr val="tx2"/>
                </a:solidFill>
              </a:rPr>
              <a:t>With support from the Coalition, students in this program will: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Learn the science and importance of prevention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Understand the scope of mental and behavioral health in their schools, and learn signs and symptoms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Implement proven techniques to mitigate substance use and mental health disorders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Get tips to communicate effectively with their peers </a:t>
            </a:r>
          </a:p>
          <a:p>
            <a:pPr marL="342900" indent="-342900"/>
            <a:r>
              <a:rPr lang="en-US" sz="2400" b="1" dirty="0">
                <a:solidFill>
                  <a:schemeClr val="tx2"/>
                </a:solidFill>
              </a:rPr>
              <a:t>New this year! </a:t>
            </a:r>
            <a:r>
              <a:rPr lang="en-US" sz="2400" dirty="0">
                <a:solidFill>
                  <a:schemeClr val="tx2"/>
                </a:solidFill>
              </a:rPr>
              <a:t>Each school will designate 1 student to serve on our Youth Advisory Committee to provide feedback on this program and other MCPC </a:t>
            </a:r>
            <a:r>
              <a:rPr lang="en-US" sz="2400" dirty="0" err="1">
                <a:solidFill>
                  <a:schemeClr val="tx2"/>
                </a:solidFill>
              </a:rPr>
              <a:t>inititiatives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  <a:endParaRPr lang="en-US" sz="2400" b="1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15000"/>
              </a:lnSpc>
            </a:pPr>
            <a:endParaRPr lang="en-US" sz="2200" dirty="0">
              <a:solidFill>
                <a:schemeClr val="tx2"/>
              </a:solidFill>
            </a:endParaRPr>
          </a:p>
          <a:p>
            <a:pPr marL="0" indent="0">
              <a:lnSpc>
                <a:spcPct val="115000"/>
              </a:lnSpc>
              <a:buNone/>
            </a:pPr>
            <a:endParaRPr sz="2600" dirty="0">
              <a:solidFill>
                <a:srgbClr val="1C4587"/>
              </a:solidFill>
            </a:endParaRPr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3937" y="4294563"/>
            <a:ext cx="1336800" cy="70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56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168100" y="164592"/>
            <a:ext cx="8796600" cy="47961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0" y="182808"/>
            <a:ext cx="8520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C4587"/>
                </a:solidFill>
              </a:rPr>
              <a:t>Application Timeline</a:t>
            </a:r>
            <a:endParaRPr sz="4800" b="1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</a:rPr>
              <a:t>                       </a:t>
            </a:r>
            <a:endParaRPr sz="48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1C4587"/>
                </a:solidFill>
              </a:rPr>
              <a:t> </a:t>
            </a:r>
            <a:endParaRPr sz="2800" dirty="0">
              <a:solidFill>
                <a:srgbClr val="1C458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268419" y="1093608"/>
            <a:ext cx="8520600" cy="3867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lnSpc>
                <a:spcPct val="115000"/>
              </a:lnSpc>
            </a:pPr>
            <a:r>
              <a:rPr lang="en-US" sz="2600" b="1" dirty="0">
                <a:solidFill>
                  <a:srgbClr val="1C4587"/>
                </a:solidFill>
              </a:rPr>
              <a:t>March 16: </a:t>
            </a:r>
            <a:r>
              <a:rPr lang="en-US" sz="2600" dirty="0">
                <a:solidFill>
                  <a:srgbClr val="1C4587"/>
                </a:solidFill>
              </a:rPr>
              <a:t>Application Released</a:t>
            </a:r>
          </a:p>
          <a:p>
            <a:pPr indent="-457200">
              <a:lnSpc>
                <a:spcPct val="115000"/>
              </a:lnSpc>
            </a:pPr>
            <a:r>
              <a:rPr lang="en-US" sz="2600" b="1" dirty="0">
                <a:solidFill>
                  <a:srgbClr val="1C4587"/>
                </a:solidFill>
              </a:rPr>
              <a:t>May 1: </a:t>
            </a:r>
            <a:r>
              <a:rPr lang="en-US" sz="2600" dirty="0">
                <a:solidFill>
                  <a:srgbClr val="1C4587"/>
                </a:solidFill>
              </a:rPr>
              <a:t>Application Closes</a:t>
            </a:r>
          </a:p>
          <a:p>
            <a:pPr indent="-457200">
              <a:lnSpc>
                <a:spcPct val="115000"/>
              </a:lnSpc>
            </a:pPr>
            <a:r>
              <a:rPr lang="en-US" sz="2600" b="1" dirty="0">
                <a:solidFill>
                  <a:srgbClr val="1C4587"/>
                </a:solidFill>
              </a:rPr>
              <a:t>June 1: </a:t>
            </a:r>
            <a:r>
              <a:rPr lang="en-US" sz="2600" dirty="0">
                <a:solidFill>
                  <a:srgbClr val="1C4587"/>
                </a:solidFill>
              </a:rPr>
              <a:t>Notice of Award Sent</a:t>
            </a:r>
          </a:p>
          <a:p>
            <a:pPr indent="-457200">
              <a:lnSpc>
                <a:spcPct val="115000"/>
              </a:lnSpc>
            </a:pPr>
            <a:r>
              <a:rPr lang="en-US" sz="2600" b="1" dirty="0">
                <a:solidFill>
                  <a:srgbClr val="1C4587"/>
                </a:solidFill>
              </a:rPr>
              <a:t>August 1: </a:t>
            </a:r>
            <a:r>
              <a:rPr lang="en-US" sz="2600" dirty="0">
                <a:solidFill>
                  <a:srgbClr val="1C4587"/>
                </a:solidFill>
              </a:rPr>
              <a:t>Funding Cycle Begins</a:t>
            </a:r>
          </a:p>
          <a:p>
            <a:pPr indent="-457200">
              <a:lnSpc>
                <a:spcPct val="115000"/>
              </a:lnSpc>
            </a:pPr>
            <a:r>
              <a:rPr lang="en-US" sz="2600" b="1" dirty="0">
                <a:solidFill>
                  <a:srgbClr val="1C4587"/>
                </a:solidFill>
              </a:rPr>
              <a:t>June 30: </a:t>
            </a:r>
            <a:r>
              <a:rPr lang="en-US" sz="2600" dirty="0">
                <a:solidFill>
                  <a:srgbClr val="1C4587"/>
                </a:solidFill>
              </a:rPr>
              <a:t>Funding Cycle Ends</a:t>
            </a:r>
          </a:p>
          <a:p>
            <a:pPr indent="-457200">
              <a:lnSpc>
                <a:spcPct val="115000"/>
              </a:lnSpc>
            </a:pPr>
            <a:r>
              <a:rPr lang="en-US" sz="2600" dirty="0">
                <a:solidFill>
                  <a:srgbClr val="1C4587"/>
                </a:solidFill>
              </a:rPr>
              <a:t>Additional dates and deadlines for the year can be found on the Request for Proposals.</a:t>
            </a:r>
          </a:p>
          <a:p>
            <a:pPr marL="0" indent="0">
              <a:lnSpc>
                <a:spcPct val="115000"/>
              </a:lnSpc>
              <a:buNone/>
            </a:pPr>
            <a:endParaRPr lang="en-US" sz="2600" dirty="0">
              <a:solidFill>
                <a:srgbClr val="1C4587"/>
              </a:solidFill>
            </a:endParaRPr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3937" y="4294563"/>
            <a:ext cx="1336800" cy="70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05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168100" y="164592"/>
            <a:ext cx="8796600" cy="47961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0" y="182808"/>
            <a:ext cx="8520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C4587"/>
                </a:solidFill>
              </a:rPr>
              <a:t>Eligibility </a:t>
            </a:r>
            <a:endParaRPr sz="4800" b="1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</a:rPr>
              <a:t>                       </a:t>
            </a:r>
            <a:endParaRPr sz="48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1C4587"/>
                </a:solidFill>
              </a:rPr>
              <a:t> </a:t>
            </a:r>
            <a:endParaRPr sz="2800" dirty="0">
              <a:solidFill>
                <a:srgbClr val="1C458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268419" y="1093608"/>
            <a:ext cx="8520600" cy="3867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lnSpc>
                <a:spcPct val="115000"/>
              </a:lnSpc>
            </a:pPr>
            <a:r>
              <a:rPr lang="en-US" sz="2600" dirty="0">
                <a:solidFill>
                  <a:srgbClr val="1C4587"/>
                </a:solidFill>
              </a:rPr>
              <a:t>Public, private, and parochial middle and high schools in Montgomery County </a:t>
            </a:r>
          </a:p>
          <a:p>
            <a:pPr indent="-457200">
              <a:lnSpc>
                <a:spcPct val="115000"/>
              </a:lnSpc>
            </a:pPr>
            <a:r>
              <a:rPr lang="en-US" sz="2600" dirty="0">
                <a:solidFill>
                  <a:srgbClr val="1C4587"/>
                </a:solidFill>
              </a:rPr>
              <a:t>Will collect data and outcomes through funding cycle and submit to the MCPC twice a year.</a:t>
            </a:r>
          </a:p>
          <a:p>
            <a:pPr indent="-457200">
              <a:lnSpc>
                <a:spcPct val="115000"/>
              </a:lnSpc>
            </a:pPr>
            <a:r>
              <a:rPr lang="en-US" sz="2600" dirty="0">
                <a:solidFill>
                  <a:srgbClr val="1C4587"/>
                </a:solidFill>
              </a:rPr>
              <a:t>Must designate an adult adviser (or plan for filling that role) in application</a:t>
            </a:r>
          </a:p>
          <a:p>
            <a:pPr indent="-457200">
              <a:lnSpc>
                <a:spcPct val="115000"/>
              </a:lnSpc>
            </a:pPr>
            <a:r>
              <a:rPr lang="en-US" sz="2600" dirty="0">
                <a:solidFill>
                  <a:srgbClr val="1C4587"/>
                </a:solidFill>
              </a:rPr>
              <a:t>The MCPC will </a:t>
            </a:r>
            <a:r>
              <a:rPr lang="en-US" sz="2600" i="1" dirty="0">
                <a:solidFill>
                  <a:srgbClr val="1C4587"/>
                </a:solidFill>
              </a:rPr>
              <a:t>prioritize</a:t>
            </a:r>
            <a:r>
              <a:rPr lang="en-US" sz="2600" dirty="0">
                <a:solidFill>
                  <a:srgbClr val="1C4587"/>
                </a:solidFill>
              </a:rPr>
              <a:t> one program per district </a:t>
            </a:r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3937" y="4294563"/>
            <a:ext cx="1336800" cy="70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96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168100" y="164592"/>
            <a:ext cx="8796600" cy="47961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-914400" y="27450"/>
            <a:ext cx="8520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C4587"/>
                </a:solidFill>
              </a:rPr>
              <a:t>Funds</a:t>
            </a:r>
            <a:endParaRPr sz="4800" b="1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</a:rPr>
              <a:t>                       </a:t>
            </a:r>
            <a:endParaRPr sz="48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1C4587"/>
                </a:solidFill>
              </a:rPr>
              <a:t> </a:t>
            </a:r>
            <a:endParaRPr sz="2800" dirty="0">
              <a:solidFill>
                <a:srgbClr val="1C458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179300" y="778929"/>
            <a:ext cx="8520600" cy="3867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lnSpc>
                <a:spcPct val="115000"/>
              </a:lnSpc>
            </a:pPr>
            <a:r>
              <a:rPr lang="en-US" sz="2600" dirty="0">
                <a:solidFill>
                  <a:srgbClr val="1C4587"/>
                </a:solidFill>
              </a:rPr>
              <a:t>$10,000 per awarded application</a:t>
            </a:r>
          </a:p>
          <a:p>
            <a:pPr indent="-457200"/>
            <a:r>
              <a:rPr lang="en-US" sz="2600" dirty="0">
                <a:solidFill>
                  <a:srgbClr val="1C4587"/>
                </a:solidFill>
                <a:highlight>
                  <a:srgbClr val="FFFF00"/>
                </a:highlight>
              </a:rPr>
              <a:t>Funds are given on an invoice process each month</a:t>
            </a:r>
          </a:p>
          <a:p>
            <a:pPr lvl="1" indent="-457200">
              <a:spcBef>
                <a:spcPts val="0"/>
              </a:spcBef>
            </a:pPr>
            <a:r>
              <a:rPr lang="en-US" sz="2200" dirty="0">
                <a:solidFill>
                  <a:srgbClr val="1C4587"/>
                </a:solidFill>
                <a:highlight>
                  <a:srgbClr val="FFFF00"/>
                </a:highlight>
              </a:rPr>
              <a:t>Reimbursement for previous month’s expenses</a:t>
            </a:r>
          </a:p>
          <a:p>
            <a:pPr lvl="1" indent="-457200">
              <a:spcBef>
                <a:spcPts val="0"/>
              </a:spcBef>
            </a:pPr>
            <a:r>
              <a:rPr lang="en-US" sz="2200" dirty="0">
                <a:solidFill>
                  <a:srgbClr val="1C4587"/>
                </a:solidFill>
                <a:highlight>
                  <a:srgbClr val="FFFF00"/>
                </a:highlight>
              </a:rPr>
              <a:t>Due on the 15</a:t>
            </a:r>
            <a:r>
              <a:rPr lang="en-US" sz="2200" baseline="30000" dirty="0">
                <a:solidFill>
                  <a:srgbClr val="1C4587"/>
                </a:solidFill>
                <a:highlight>
                  <a:srgbClr val="FFFF00"/>
                </a:highlight>
              </a:rPr>
              <a:t>th</a:t>
            </a:r>
            <a:r>
              <a:rPr lang="en-US" sz="2200" dirty="0">
                <a:solidFill>
                  <a:srgbClr val="1C4587"/>
                </a:solidFill>
                <a:highlight>
                  <a:srgbClr val="FFFF00"/>
                </a:highlight>
              </a:rPr>
              <a:t> of each month</a:t>
            </a:r>
          </a:p>
          <a:p>
            <a:pPr indent="-457200">
              <a:lnSpc>
                <a:spcPct val="115000"/>
              </a:lnSpc>
            </a:pPr>
            <a:r>
              <a:rPr lang="en-US" sz="2600" dirty="0">
                <a:solidFill>
                  <a:srgbClr val="1C4587"/>
                </a:solidFill>
              </a:rPr>
              <a:t>Each building can submit one application.</a:t>
            </a:r>
          </a:p>
          <a:p>
            <a:pPr indent="-457200">
              <a:lnSpc>
                <a:spcPct val="115000"/>
              </a:lnSpc>
            </a:pPr>
            <a:r>
              <a:rPr lang="en-US" sz="2600" dirty="0">
                <a:solidFill>
                  <a:srgbClr val="1C4587"/>
                </a:solidFill>
              </a:rPr>
              <a:t>Funding can be used for staff time, marketing and printing of materials, and implementation of prevention strategies</a:t>
            </a:r>
          </a:p>
          <a:p>
            <a:pPr indent="-457200">
              <a:lnSpc>
                <a:spcPct val="115000"/>
              </a:lnSpc>
            </a:pPr>
            <a:r>
              <a:rPr lang="en-US" sz="2600" dirty="0">
                <a:solidFill>
                  <a:srgbClr val="1C4587"/>
                </a:solidFill>
              </a:rPr>
              <a:t>MCPC will host a training for financial personnel at the beginning of the funding cycle.</a:t>
            </a:r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3937" y="4294563"/>
            <a:ext cx="1336800" cy="70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9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842</Words>
  <Application>Microsoft Office PowerPoint</Application>
  <PresentationFormat>On-screen Show (16:9)</PresentationFormat>
  <Paragraphs>124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 The Montgomery County Prevention Coalition                          </vt:lpstr>
      <vt:lpstr> The Montgomery County Prevention Coalition                          </vt:lpstr>
      <vt:lpstr> Goals of the YLP Program                          </vt:lpstr>
      <vt:lpstr> About the YLP Program                          </vt:lpstr>
      <vt:lpstr> About the YLP Program                          </vt:lpstr>
      <vt:lpstr>Application Timeline                          </vt:lpstr>
      <vt:lpstr>Eligibility                           </vt:lpstr>
      <vt:lpstr>Funds                          </vt:lpstr>
      <vt:lpstr>Requirements                          </vt:lpstr>
      <vt:lpstr>Criteria for Award                           </vt:lpstr>
      <vt:lpstr>Training &amp; Onboarding                          </vt:lpstr>
      <vt:lpstr>YLP “Steering Committee”                          </vt:lpstr>
      <vt:lpstr>Tips &amp; Tricks for applying!                          </vt:lpstr>
      <vt:lpstr>Next Steps                          </vt:lpstr>
      <vt:lpstr>Good luck!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 Committee</dc:title>
  <dc:creator>Colleen Oakes</dc:creator>
  <cp:lastModifiedBy>Colleen Oakes</cp:lastModifiedBy>
  <cp:revision>24</cp:revision>
  <dcterms:created xsi:type="dcterms:W3CDTF">2020-11-04T21:33:19Z</dcterms:created>
  <dcterms:modified xsi:type="dcterms:W3CDTF">2024-03-01T14:42:44Z</dcterms:modified>
</cp:coreProperties>
</file>