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81" r:id="rId3"/>
    <p:sldId id="264" r:id="rId4"/>
    <p:sldId id="263" r:id="rId5"/>
    <p:sldId id="278" r:id="rId6"/>
    <p:sldId id="280" r:id="rId7"/>
    <p:sldId id="283" r:id="rId8"/>
    <p:sldId id="282" r:id="rId9"/>
    <p:sldId id="284" r:id="rId10"/>
    <p:sldId id="261" r:id="rId11"/>
    <p:sldId id="285" r:id="rId12"/>
    <p:sldId id="268" r:id="rId13"/>
    <p:sldId id="266" r:id="rId14"/>
    <p:sldId id="272" r:id="rId15"/>
    <p:sldId id="273" r:id="rId16"/>
    <p:sldId id="276" r:id="rId17"/>
    <p:sldId id="275" r:id="rId18"/>
    <p:sldId id="274" r:id="rId19"/>
    <p:sldId id="286" r:id="rId20"/>
    <p:sldId id="287" r:id="rId21"/>
    <p:sldId id="260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33CCCC"/>
    <a:srgbClr val="EC981C"/>
    <a:srgbClr val="E8A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92" d="100"/>
          <a:sy n="92" d="100"/>
        </p:scale>
        <p:origin x="2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8BF4D-5769-4DD3-8850-60000F256847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2EFAB-B1F9-4F9C-903B-726BEE709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80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9B120-4E39-41E9-8468-536034F41FFE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371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10BE4-14C2-41BF-8699-C848742CB3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FB1200-DA5D-42AD-AB55-F51720806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0174A-9C8B-4C7A-9FBB-46F3EE798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00E1-9933-4411-BFF1-F1CC7D518616}" type="datetimeFigureOut">
              <a:rPr lang="en-CA" smtClean="0"/>
              <a:t>02/05/2018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A8DCE-F684-4825-8669-8BB1495B5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DB63A-0A84-4F40-A959-628100D5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D1460-AB09-4F76-AAF2-49F68C323B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904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0A54C-8B6D-4870-A75A-5CB386068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08089-1F65-49D6-B249-0E4F4E408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0FF8F-F540-4B00-ABA7-B91C4CC3D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00E1-9933-4411-BFF1-F1CC7D518616}" type="datetimeFigureOut">
              <a:rPr lang="en-CA" smtClean="0"/>
              <a:t>02/05/2018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C355D-4C13-4085-9B0E-C2DB7CF2A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D29A1-2D10-4683-AC6A-A9622226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D1460-AB09-4F76-AAF2-49F68C323B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0484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8FE4BD-978B-4B18-92BD-089BA03704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771B92-36FE-4F78-B882-B8CD5AD2A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19F15-5773-4C37-B813-790BA2A2A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00E1-9933-4411-BFF1-F1CC7D518616}" type="datetimeFigureOut">
              <a:rPr lang="en-CA" smtClean="0"/>
              <a:t>02/05/2018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C201E-EB5C-4457-8080-878E4737F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8067D-E758-4E55-BE42-7CAE0C759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D1460-AB09-4F76-AAF2-49F68C323B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5146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8F5BA-3D56-4DCA-981B-8E8E8FCE2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1B178-125D-4722-A881-0A3A4040E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86807-541C-4BD5-AE96-1E66A5F80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00E1-9933-4411-BFF1-F1CC7D518616}" type="datetimeFigureOut">
              <a:rPr lang="en-CA" smtClean="0"/>
              <a:t>02/05/2018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712E2-1A79-4DE4-B22E-BF72A0B82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3068B-4ABD-434E-8A25-B74538C41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D1460-AB09-4F76-AAF2-49F68C323B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3311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DFE35-2118-4C08-8A15-5C10011FC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466EF-FE36-4EF7-8769-63FA98931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6C8E4-EAA1-4EEF-8F74-9CD49D89A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00E1-9933-4411-BFF1-F1CC7D518616}" type="datetimeFigureOut">
              <a:rPr lang="en-CA" smtClean="0"/>
              <a:t>02/05/2018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43314-5BA9-47F9-9EF7-EAB5859E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93EC6-8664-4B86-8917-32EA6BC3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D1460-AB09-4F76-AAF2-49F68C323B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0940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B845E-F5B9-47E3-9027-B6A8294B1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AF9C9-01E4-48E6-BCAE-A1E803DBF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6A3DEA-2CAD-4701-B5FF-3ACE2E40F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420008-BB76-4B4D-9E73-923E958B8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00E1-9933-4411-BFF1-F1CC7D518616}" type="datetimeFigureOut">
              <a:rPr lang="en-CA" smtClean="0"/>
              <a:t>02/05/2018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39F82-F6E1-4C18-BCC8-6BB0AA120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243147-CC02-4CEB-9E42-35CB1670E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D1460-AB09-4F76-AAF2-49F68C323B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3315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54AAE-3225-46E8-85A7-8D4C86350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2ECE9-CB63-470A-A1DC-466C37FDC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676971-CB6C-435B-BD90-5E85205FF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36ED97-99E9-45C2-A0F4-1697D10A77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4FB949-2A22-4A7C-9AC5-CD7CD8B4F6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E82046-708D-4D70-ACE9-86FB2EECD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00E1-9933-4411-BFF1-F1CC7D518616}" type="datetimeFigureOut">
              <a:rPr lang="en-CA" smtClean="0"/>
              <a:t>02/05/2018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1B69CE-52C7-4801-99F0-4FD8E00E4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7850AA-4DCA-4C3B-8B60-A4931D88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D1460-AB09-4F76-AAF2-49F68C323B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3942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F8CC4-5C1E-4E30-905F-4FD1D5C47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3976CE-E58F-4B19-A8C0-0CD444C9C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00E1-9933-4411-BFF1-F1CC7D518616}" type="datetimeFigureOut">
              <a:rPr lang="en-CA" smtClean="0"/>
              <a:t>02/05/2018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8F9BCA-2F49-420E-A1BD-6386A6ADA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12E67-338A-40C2-893C-847DC0739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D1460-AB09-4F76-AAF2-49F68C323B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2158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70173D-D0CC-4B0C-A126-DDAD33C05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00E1-9933-4411-BFF1-F1CC7D518616}" type="datetimeFigureOut">
              <a:rPr lang="en-CA" smtClean="0"/>
              <a:t>02/05/2018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E66453-C5A1-446D-B621-389EB5C6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26CB4-4222-4112-A0C9-7670939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D1460-AB09-4F76-AAF2-49F68C323B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8793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74ABD-E2E4-464A-BAE4-63F62A44F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493D2-155F-4C6E-A9F7-93EF1AD16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C54EF1-2BC4-44A2-9445-81DAB0A8C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E488C3-EE67-45CA-8371-4F784ADDF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00E1-9933-4411-BFF1-F1CC7D518616}" type="datetimeFigureOut">
              <a:rPr lang="en-CA" smtClean="0"/>
              <a:t>02/05/2018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6E097-6422-476B-8202-4ACF46B76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F6692-BF80-4B20-86A2-4AF400CB0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D1460-AB09-4F76-AAF2-49F68C323B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647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7FB6-4CB5-47BD-AE02-389C0979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086313-22ED-44AD-B758-50957F7F01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88D87D-0B8F-4F68-A8FE-9A7BC61B8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3833E0-365E-41C7-A4F4-0302AF33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00E1-9933-4411-BFF1-F1CC7D518616}" type="datetimeFigureOut">
              <a:rPr lang="en-CA" smtClean="0"/>
              <a:t>02/05/2018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52F839-B6C4-459A-9A8F-F244CD1AB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F57B21-22D8-42D1-8B55-BF0C9DEAD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D1460-AB09-4F76-AAF2-49F68C323B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4093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ABDE1D-60E9-4675-B12F-4F879F60A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6B727-B312-47D9-AA81-5B8CA9D1A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17E4E-23BD-4C46-BE5D-6775E7FAB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000E1-9933-4411-BFF1-F1CC7D518616}" type="datetimeFigureOut">
              <a:rPr lang="en-CA" smtClean="0"/>
              <a:t>02/05/2018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5B865-5ADE-4226-B2F3-0710251B5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1672F-E05A-4E86-912D-536AB846C9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D1460-AB09-4F76-AAF2-49F68C323B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530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00D48D-C9AA-4000-A912-29A4FEA98A9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5138" y="394887"/>
            <a:ext cx="5720862" cy="606822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12C673-8179-457E-AD2A-D1FAE4CC961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14009" y="4201833"/>
            <a:ext cx="340042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5E69BC-D844-4AB5-9E35-ED458EE2965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9184178" y="1874520"/>
            <a:ext cx="0" cy="310896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D16D792-92AE-4A76-9C77-4F099A9A0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323" y="3922215"/>
            <a:ext cx="4746626" cy="8187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5AEFC6-0A53-405F-A32E-AE855FFD3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36" y="4741006"/>
            <a:ext cx="2411883" cy="1272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66BD3-92C6-404D-8DFE-6CFB58354C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9470" y="1757062"/>
            <a:ext cx="5357192" cy="3068357"/>
          </a:xfrm>
        </p:spPr>
        <p:txBody>
          <a:bodyPr>
            <a:normAutofit/>
          </a:bodyPr>
          <a:lstStyle/>
          <a:p>
            <a:pPr algn="l"/>
            <a:r>
              <a:rPr lang="en-CA" sz="5300" b="1" dirty="0">
                <a:solidFill>
                  <a:srgbClr val="FFFFFF"/>
                </a:solidFill>
                <a:latin typeface="Franklin Gothic Heavy" panose="020B0903020102020204" pitchFamily="34" charset="0"/>
              </a:rPr>
              <a:t>Student Athletes</a:t>
            </a:r>
            <a:br>
              <a:rPr lang="en-CA" sz="4700" dirty="0">
                <a:solidFill>
                  <a:srgbClr val="FFFFFF"/>
                </a:solidFill>
              </a:rPr>
            </a:br>
            <a:endParaRPr lang="en-CA" sz="47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3991A-CC34-446F-900D-4133306E88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9470" y="4339795"/>
            <a:ext cx="5548584" cy="1771539"/>
          </a:xfrm>
        </p:spPr>
        <p:txBody>
          <a:bodyPr>
            <a:normAutofit/>
          </a:bodyPr>
          <a:lstStyle/>
          <a:p>
            <a:pPr algn="l"/>
            <a:r>
              <a:rPr lang="en-CA" sz="36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Prescription Opioid </a:t>
            </a:r>
          </a:p>
          <a:p>
            <a:pPr algn="l"/>
            <a:r>
              <a:rPr lang="en-CA" sz="36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Misuse Prevention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45B9DE-4194-45F0-A4A6-FA1F3774EEE3}"/>
              </a:ext>
            </a:extLst>
          </p:cNvPr>
          <p:cNvSpPr txBox="1"/>
          <p:nvPr/>
        </p:nvSpPr>
        <p:spPr>
          <a:xfrm>
            <a:off x="7076661" y="1633883"/>
            <a:ext cx="4432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/>
              <a:t>[ YOUR LOGO HERE]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B6A083-207E-43F2-B7FD-8D584BF520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-187" t="21680" r="187" b="20638"/>
          <a:stretch/>
        </p:blipFill>
        <p:spPr>
          <a:xfrm>
            <a:off x="1114009" y="784087"/>
            <a:ext cx="4510045" cy="16995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636F27-A588-40F3-838C-915CA7901FDB}"/>
              </a:ext>
            </a:extLst>
          </p:cNvPr>
          <p:cNvSpPr txBox="1"/>
          <p:nvPr/>
        </p:nvSpPr>
        <p:spPr>
          <a:xfrm>
            <a:off x="979835" y="5658378"/>
            <a:ext cx="5357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bg1"/>
                </a:solidFill>
                <a:latin typeface="Impact" panose="020B0806030902050204" pitchFamily="34" charset="0"/>
              </a:rPr>
              <a:t>PARENT EDITION</a:t>
            </a:r>
          </a:p>
        </p:txBody>
      </p:sp>
    </p:spTree>
    <p:extLst>
      <p:ext uri="{BB962C8B-B14F-4D97-AF65-F5344CB8AC3E}">
        <p14:creationId xmlns:p14="http://schemas.microsoft.com/office/powerpoint/2010/main" val="3903141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B0BB87-C5FB-40BA-86DE-81462AAB2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/>
          </a:blip>
          <a:srcRect t="16976" b="7010"/>
          <a:stretch/>
        </p:blipFill>
        <p:spPr>
          <a:xfrm>
            <a:off x="0" y="-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3FFDFB-D7EF-4603-BBB4-7A6AE7390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701" y="3687417"/>
            <a:ext cx="8580783" cy="3595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Impact" panose="020B0806030902050204" pitchFamily="34" charset="0"/>
              </a:rPr>
              <a:t>DON’T LET AN </a:t>
            </a:r>
            <a:r>
              <a:rPr lang="en-US" sz="6000" dirty="0">
                <a:solidFill>
                  <a:srgbClr val="C00000"/>
                </a:solidFill>
                <a:latin typeface="Impact" panose="020B0806030902050204" pitchFamily="34" charset="0"/>
              </a:rPr>
              <a:t>INJURY</a:t>
            </a:r>
            <a:r>
              <a:rPr lang="en-US" sz="6000" dirty="0">
                <a:solidFill>
                  <a:srgbClr val="FFFFFF"/>
                </a:solidFill>
                <a:latin typeface="Impact" panose="020B0806030902050204" pitchFamily="34" charset="0"/>
              </a:rPr>
              <a:t> LEAD TO AN OPIOID </a:t>
            </a:r>
            <a:r>
              <a:rPr lang="en-US" sz="6000" dirty="0">
                <a:solidFill>
                  <a:srgbClr val="C00000"/>
                </a:solidFill>
                <a:latin typeface="Impact" panose="020B0806030902050204" pitchFamily="34" charset="0"/>
              </a:rPr>
              <a:t>ADDICTION</a:t>
            </a:r>
            <a:br>
              <a:rPr lang="en-US" sz="6000" dirty="0">
                <a:solidFill>
                  <a:srgbClr val="FFFFFF"/>
                </a:solidFill>
              </a:rPr>
            </a:b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70B92E-1A00-418F-9090-313EB8F43AF7}"/>
              </a:ext>
            </a:extLst>
          </p:cNvPr>
          <p:cNvSpPr txBox="1"/>
          <p:nvPr/>
        </p:nvSpPr>
        <p:spPr>
          <a:xfrm>
            <a:off x="432121" y="88777"/>
            <a:ext cx="493997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CA" sz="4000" dirty="0">
                <a:latin typeface="Impact" panose="020B0806030902050204" pitchFamily="34" charset="0"/>
              </a:rPr>
              <a:t>Your child got injured…</a:t>
            </a:r>
          </a:p>
          <a:p>
            <a:pPr>
              <a:spcAft>
                <a:spcPts val="600"/>
              </a:spcAft>
            </a:pPr>
            <a:r>
              <a:rPr lang="en-CA" sz="4000" dirty="0">
                <a:latin typeface="Impact" panose="020B0806030902050204" pitchFamily="34" charset="0"/>
              </a:rPr>
              <a:t>Now what?</a:t>
            </a:r>
          </a:p>
        </p:txBody>
      </p:sp>
    </p:spTree>
    <p:extLst>
      <p:ext uri="{BB962C8B-B14F-4D97-AF65-F5344CB8AC3E}">
        <p14:creationId xmlns:p14="http://schemas.microsoft.com/office/powerpoint/2010/main" val="2974740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5405C4-F80E-4B8E-9B89-3082B55841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7"/>
          <a:stretch/>
        </p:blipFill>
        <p:spPr>
          <a:xfrm rot="21480000">
            <a:off x="1137836" y="1003258"/>
            <a:ext cx="9916327" cy="47643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F429F4-7DF5-4A11-A913-D8362F3A34F7}"/>
              </a:ext>
            </a:extLst>
          </p:cNvPr>
          <p:cNvSpPr txBox="1"/>
          <p:nvPr/>
        </p:nvSpPr>
        <p:spPr>
          <a:xfrm>
            <a:off x="-276226" y="6309247"/>
            <a:ext cx="12896850" cy="461665"/>
          </a:xfrm>
          <a:prstGeom prst="rect">
            <a:avLst/>
          </a:prstGeom>
          <a:solidFill>
            <a:schemeClr val="accent4">
              <a:lumMod val="60000"/>
              <a:lumOff val="40000"/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latin typeface="Franklin Gothic Demi" panose="020B0703020102020204" pitchFamily="34" charset="0"/>
              </a:rPr>
              <a:t>EVIDENCE SHOWS OTC MEDICATION MAY WORK </a:t>
            </a:r>
            <a:r>
              <a:rPr lang="en-CA" sz="2400" b="1" dirty="0">
                <a:solidFill>
                  <a:schemeClr val="accent4">
                    <a:lumMod val="50000"/>
                  </a:schemeClr>
                </a:solidFill>
                <a:latin typeface="Franklin Gothic Demi" panose="020B0703020102020204" pitchFamily="34" charset="0"/>
              </a:rPr>
              <a:t>BETTER</a:t>
            </a:r>
            <a:r>
              <a:rPr lang="en-CA" sz="2400" b="1" dirty="0">
                <a:latin typeface="Franklin Gothic Demi" panose="020B0703020102020204" pitchFamily="34" charset="0"/>
              </a:rPr>
              <a:t> THAN OPIOIDS FOR ACUTE PAIN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B3A5F2-B3D7-47DC-AB70-EB2371A334DB}"/>
              </a:ext>
            </a:extLst>
          </p:cNvPr>
          <p:cNvSpPr txBox="1"/>
          <p:nvPr/>
        </p:nvSpPr>
        <p:spPr>
          <a:xfrm>
            <a:off x="95250" y="87088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latin typeface="Franklin Gothic Demi" panose="020B0703020102020204" pitchFamily="34" charset="0"/>
              </a:rPr>
              <a:t>REMEMBER…</a:t>
            </a:r>
          </a:p>
        </p:txBody>
      </p:sp>
    </p:spTree>
    <p:extLst>
      <p:ext uri="{BB962C8B-B14F-4D97-AF65-F5344CB8AC3E}">
        <p14:creationId xmlns:p14="http://schemas.microsoft.com/office/powerpoint/2010/main" val="2038347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6A6EF3-B8BF-40B4-8557-F01AF2EC8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2" y="1"/>
            <a:ext cx="6067425" cy="4000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F4F4B9-ADC2-4103-9591-FE5D4FF18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8141"/>
            <a:ext cx="6060283" cy="29198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CEF414-C235-4D91-8D5E-591F49BFBEBD}"/>
              </a:ext>
            </a:extLst>
          </p:cNvPr>
          <p:cNvSpPr txBox="1"/>
          <p:nvPr/>
        </p:nvSpPr>
        <p:spPr>
          <a:xfrm>
            <a:off x="6257109" y="274320"/>
            <a:ext cx="557784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ACETOMINOPHEN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Arial Black" panose="020B0A04020102020204" pitchFamily="34" charset="0"/>
              <a:ea typeface="Yu Gothic UI Semibold" panose="020B0700000000000000" pitchFamily="34" charset="-128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ANTI-INFLAMMATORIES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Arial Black" panose="020B0A04020102020204" pitchFamily="34" charset="0"/>
              <a:ea typeface="Yu Gothic UI Semibold" panose="020B0700000000000000" pitchFamily="34" charset="-128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ICE, HEAT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Arial Black" panose="020B0A04020102020204" pitchFamily="34" charset="0"/>
              <a:ea typeface="Yu Gothic UI Semibold" panose="020B0700000000000000" pitchFamily="34" charset="-128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PHYSIOTHERAPY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Arial Black" panose="020B0A04020102020204" pitchFamily="34" charset="0"/>
              <a:ea typeface="Yu Gothic UI Semibold" panose="020B0700000000000000" pitchFamily="34" charset="-128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MASSAGE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Arial Black" panose="020B0A04020102020204" pitchFamily="34" charset="0"/>
              <a:ea typeface="Yu Gothic UI Semibold" panose="020B0700000000000000" pitchFamily="34" charset="-128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ACCUPUNCTURE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Arial Black" panose="020B0A04020102020204" pitchFamily="34" charset="0"/>
              <a:ea typeface="Yu Gothic UI Semibold" panose="020B0700000000000000" pitchFamily="34" charset="-128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NERVE STIMULATION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Arial Black" panose="020B0A04020102020204" pitchFamily="34" charset="0"/>
              <a:ea typeface="Yu Gothic UI Semibold" panose="020B0700000000000000" pitchFamily="34" charset="-128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COMPRESSION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Arial Black" panose="020B0A04020102020204" pitchFamily="34" charset="0"/>
              <a:ea typeface="Yu Gothic UI Semibold" panose="020B0700000000000000" pitchFamily="34" charset="-128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YOGA</a:t>
            </a:r>
            <a:endParaRPr lang="en-CA" sz="2400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579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B48E24-792B-4128-B7CD-A4A79449B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495" y="5833742"/>
            <a:ext cx="4410333" cy="10242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D7C5B4-2BDF-423D-8BFB-D8FC49D47810}"/>
              </a:ext>
            </a:extLst>
          </p:cNvPr>
          <p:cNvSpPr txBox="1"/>
          <p:nvPr/>
        </p:nvSpPr>
        <p:spPr>
          <a:xfrm>
            <a:off x="9273209" y="129209"/>
            <a:ext cx="2842591" cy="605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028CAB-A741-4FF5-AA9E-35B3BEECA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444488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A50FFE-AAED-4A5D-AF21-513296704DA0}"/>
              </a:ext>
            </a:extLst>
          </p:cNvPr>
          <p:cNvSpPr txBox="1"/>
          <p:nvPr/>
        </p:nvSpPr>
        <p:spPr>
          <a:xfrm>
            <a:off x="7653129" y="616016"/>
            <a:ext cx="429106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solidFill>
                  <a:srgbClr val="009999"/>
                </a:solidFill>
                <a:latin typeface="Franklin Gothic Demi Cond" panose="020B0706030402020204" pitchFamily="34" charset="0"/>
              </a:rPr>
              <a:t>AN INJURED ATHLETE NEEDS </a:t>
            </a:r>
            <a:r>
              <a:rPr lang="en-CA" sz="36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TIME</a:t>
            </a:r>
            <a:r>
              <a:rPr lang="en-CA" sz="3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CA" sz="3600" dirty="0">
                <a:solidFill>
                  <a:srgbClr val="009999"/>
                </a:solidFill>
                <a:latin typeface="Franklin Gothic Demi Cond" panose="020B0706030402020204" pitchFamily="34" charset="0"/>
              </a:rPr>
              <a:t>TO HEAL</a:t>
            </a:r>
          </a:p>
          <a:p>
            <a:pPr algn="ctr"/>
            <a:endParaRPr lang="en-CA" sz="3600" dirty="0">
              <a:solidFill>
                <a:srgbClr val="009999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CA" sz="3600" dirty="0">
                <a:solidFill>
                  <a:srgbClr val="009999"/>
                </a:solidFill>
                <a:latin typeface="Franklin Gothic Demi Cond" panose="020B0706030402020204" pitchFamily="34" charset="0"/>
              </a:rPr>
              <a:t>DON’T </a:t>
            </a:r>
            <a:r>
              <a:rPr lang="en-CA" sz="36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MEDICATE</a:t>
            </a:r>
            <a:r>
              <a:rPr lang="en-CA" sz="3600" dirty="0">
                <a:solidFill>
                  <a:srgbClr val="009999"/>
                </a:solidFill>
                <a:latin typeface="Franklin Gothic Demi Cond" panose="020B0706030402020204" pitchFamily="34" charset="0"/>
              </a:rPr>
              <a:t> TO PLAY THROUGH PAIN</a:t>
            </a:r>
          </a:p>
          <a:p>
            <a:pPr algn="ctr"/>
            <a:endParaRPr lang="en-CA" sz="3600" dirty="0">
              <a:solidFill>
                <a:srgbClr val="009999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CA" sz="3600" dirty="0">
                <a:solidFill>
                  <a:srgbClr val="009999"/>
                </a:solidFill>
                <a:latin typeface="Franklin Gothic Demi Cond" panose="020B0706030402020204" pitchFamily="34" charset="0"/>
              </a:rPr>
              <a:t>BREAK THE </a:t>
            </a:r>
            <a:r>
              <a:rPr lang="en-CA" sz="36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CYCLE</a:t>
            </a:r>
            <a:r>
              <a:rPr lang="en-CA" sz="3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CA" sz="3600" dirty="0">
                <a:solidFill>
                  <a:srgbClr val="009999"/>
                </a:solidFill>
                <a:latin typeface="Franklin Gothic Demi Cond" panose="020B0706030402020204" pitchFamily="34" charset="0"/>
              </a:rPr>
              <a:t>OF INJURY, PAIN,</a:t>
            </a:r>
          </a:p>
          <a:p>
            <a:pPr algn="ctr"/>
            <a:r>
              <a:rPr lang="en-CA" sz="3600" dirty="0">
                <a:solidFill>
                  <a:srgbClr val="009999"/>
                </a:solidFill>
                <a:latin typeface="Franklin Gothic Demi Cond" panose="020B0706030402020204" pitchFamily="34" charset="0"/>
              </a:rPr>
              <a:t> RE-INJURY</a:t>
            </a:r>
          </a:p>
        </p:txBody>
      </p:sp>
    </p:spTree>
    <p:extLst>
      <p:ext uri="{BB962C8B-B14F-4D97-AF65-F5344CB8AC3E}">
        <p14:creationId xmlns:p14="http://schemas.microsoft.com/office/powerpoint/2010/main" val="1871904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0EB187-900F-4AF5-813B-101456D9FD3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id="{A0BA2E55-988F-432A-A796-766D783B6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/>
          </a:blip>
          <a:srcRect l="133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4D17C8-E9C2-48A4-AA36-D7048A6CCC4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D5D8719-AA03-469C-A8F3-F1A7D3992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03" y="1615736"/>
            <a:ext cx="3833372" cy="356910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  <a:latin typeface="Impact" panose="020B0806030902050204" pitchFamily="34" charset="0"/>
              </a:rPr>
              <a:t>You are </a:t>
            </a:r>
            <a:br>
              <a:rPr lang="en-US" sz="4800" dirty="0">
                <a:solidFill>
                  <a:srgbClr val="FFFFFF"/>
                </a:solidFill>
                <a:latin typeface="Impact" panose="020B0806030902050204" pitchFamily="34" charset="0"/>
              </a:rPr>
            </a:br>
            <a:r>
              <a:rPr lang="en-US" sz="4800" dirty="0">
                <a:solidFill>
                  <a:srgbClr val="33CCCC"/>
                </a:solidFill>
                <a:latin typeface="Impact" panose="020B0806030902050204" pitchFamily="34" charset="0"/>
              </a:rPr>
              <a:t>in charge </a:t>
            </a:r>
            <a:r>
              <a:rPr lang="en-US" sz="4800" dirty="0">
                <a:solidFill>
                  <a:srgbClr val="FFFFFF"/>
                </a:solidFill>
                <a:latin typeface="Impact" panose="020B0806030902050204" pitchFamily="34" charset="0"/>
              </a:rPr>
              <a:t>of </a:t>
            </a:r>
            <a:br>
              <a:rPr lang="en-US" sz="4800" dirty="0">
                <a:solidFill>
                  <a:srgbClr val="FFFFFF"/>
                </a:solidFill>
                <a:latin typeface="Impact" panose="020B0806030902050204" pitchFamily="34" charset="0"/>
              </a:rPr>
            </a:br>
            <a:r>
              <a:rPr lang="en-US" sz="4800" dirty="0">
                <a:solidFill>
                  <a:srgbClr val="FFFFFF"/>
                </a:solidFill>
                <a:latin typeface="Impact" panose="020B0806030902050204" pitchFamily="34" charset="0"/>
              </a:rPr>
              <a:t>your own health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C3D615-3CF2-4D8F-A95B-1D6235C527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38" b="14634"/>
          <a:stretch/>
        </p:blipFill>
        <p:spPr>
          <a:xfrm>
            <a:off x="7473411" y="6162260"/>
            <a:ext cx="4718569" cy="6957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93CE10-E488-45C0-A9A2-E99893D59027}"/>
              </a:ext>
            </a:extLst>
          </p:cNvPr>
          <p:cNvSpPr txBox="1"/>
          <p:nvPr/>
        </p:nvSpPr>
        <p:spPr>
          <a:xfrm>
            <a:off x="4196935" y="1947786"/>
            <a:ext cx="7554587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latin typeface="Franklin Gothic Demi Cond" panose="020B0706030402020204" pitchFamily="34" charset="0"/>
              </a:rPr>
              <a:t>Know your options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latin typeface="Franklin Gothic Demi Cond" panose="020B0706030402020204" pitchFamily="34" charset="0"/>
              </a:rPr>
              <a:t>Use alternatives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latin typeface="Franklin Gothic Demi Cond" panose="020B0706030402020204" pitchFamily="34" charset="0"/>
              </a:rPr>
              <a:t>Ask your care provider questions before prescription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latin typeface="Franklin Gothic Demi Cond" panose="020B0706030402020204" pitchFamily="34" charset="0"/>
              </a:rPr>
              <a:t>If an opioid is required, use it for the shortest time possible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latin typeface="Franklin Gothic Demi Cond" panose="020B0706030402020204" pitchFamily="34" charset="0"/>
              </a:rPr>
              <a:t>Take time to heal but still stay involved with the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9104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49EBBE-9F6C-4625-9C1E-5B37B144C2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53" r="-1" b="-1"/>
          <a:stretch/>
        </p:blipFill>
        <p:spPr>
          <a:xfrm>
            <a:off x="7886" y="14315"/>
            <a:ext cx="12188932" cy="68544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81CD866-52B5-4280-A92B-56BDFD1E9A1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648" y="0"/>
            <a:ext cx="6102351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EEF187-8434-4B76-BE40-006EEBB263C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2351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34CD19-3647-4FB5-A3C2-6672472CBC2C}"/>
              </a:ext>
            </a:extLst>
          </p:cNvPr>
          <p:cNvSpPr txBox="1"/>
          <p:nvPr/>
        </p:nvSpPr>
        <p:spPr>
          <a:xfrm>
            <a:off x="72878" y="2852419"/>
            <a:ext cx="4516920" cy="3893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US" sz="3600" dirty="0">
                <a:latin typeface="Impact" panose="020B0806030902050204" pitchFamily="34" charset="0"/>
              </a:rPr>
              <a:t>ASK QUESTIONS</a:t>
            </a:r>
          </a:p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US" sz="3600" dirty="0">
                <a:latin typeface="Impact" panose="020B0806030902050204" pitchFamily="34" charset="0"/>
              </a:rPr>
              <a:t>BE ENGAGED</a:t>
            </a:r>
          </a:p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US" sz="3600" dirty="0">
                <a:latin typeface="Impact" panose="020B0806030902050204" pitchFamily="34" charset="0"/>
              </a:rPr>
              <a:t>TAKE CHARGE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7A125E-7E5C-4045-8D54-C6FBFCDA7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36" y="-14316"/>
            <a:ext cx="6096063" cy="688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85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6A72F1F-4378-4BC4-8213-1D61D4390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27868" y="2496312"/>
            <a:ext cx="3134751" cy="4289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CB6F86-26FF-4948-AE24-F9408D134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358"/>
            <a:ext cx="10515600" cy="1325563"/>
          </a:xfrm>
        </p:spPr>
        <p:txBody>
          <a:bodyPr/>
          <a:lstStyle/>
          <a:p>
            <a:pPr algn="ctr"/>
            <a:r>
              <a:rPr lang="en-CA" dirty="0">
                <a:solidFill>
                  <a:srgbClr val="009999"/>
                </a:solidFill>
                <a:latin typeface="Franklin Gothic Heavy" panose="020B0903020102020204" pitchFamily="34" charset="0"/>
              </a:rPr>
              <a:t>Safe Medication Practices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26744D-6DEC-4605-A0D5-727DC3552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23950" y="1884760"/>
            <a:ext cx="952500" cy="87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7E796E-D37B-4A7E-9075-92185D7D4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877" y="2974398"/>
            <a:ext cx="871320" cy="909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48F9C1-041F-4910-80FF-9B0F1A3D0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951" y="4079143"/>
            <a:ext cx="944761" cy="901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6D0617-1B91-471D-88EC-04C991800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156" y="5169117"/>
            <a:ext cx="944761" cy="876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847605-B7EA-4A42-8F1B-1B9175C5663B}"/>
              </a:ext>
            </a:extLst>
          </p:cNvPr>
          <p:cNvSpPr txBox="1"/>
          <p:nvPr/>
        </p:nvSpPr>
        <p:spPr>
          <a:xfrm>
            <a:off x="2068711" y="2127657"/>
            <a:ext cx="9464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latin typeface="Franklin Gothic Demi" panose="020B0703020102020204" pitchFamily="34" charset="0"/>
              </a:rPr>
              <a:t>Only use prescription medications as directed by your healthcare professional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21B406-9B43-4D94-BFD6-BDEB50D4B92D}"/>
              </a:ext>
            </a:extLst>
          </p:cNvPr>
          <p:cNvSpPr txBox="1"/>
          <p:nvPr/>
        </p:nvSpPr>
        <p:spPr>
          <a:xfrm>
            <a:off x="2108200" y="3248277"/>
            <a:ext cx="797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latin typeface="Franklin Gothic Demi" panose="020B0703020102020204" pitchFamily="34" charset="0"/>
              </a:rPr>
              <a:t>Do NOT share your meds, or take someone else's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0770B2-1D4D-4E6C-8F6B-6DE423DFD1D9}"/>
              </a:ext>
            </a:extLst>
          </p:cNvPr>
          <p:cNvSpPr txBox="1"/>
          <p:nvPr/>
        </p:nvSpPr>
        <p:spPr>
          <a:xfrm>
            <a:off x="2105917" y="4345655"/>
            <a:ext cx="8408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latin typeface="Franklin Gothic Demi" panose="020B0703020102020204" pitchFamily="34" charset="0"/>
              </a:rPr>
              <a:t>Keep your meds safe, and out of someone else’s hands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0DFE98-2846-479A-B7D3-FBAF517194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48"/>
            <a:ext cx="12192000" cy="68564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229DEA-0415-4028-87C9-E14D9100B7FE}"/>
              </a:ext>
            </a:extLst>
          </p:cNvPr>
          <p:cNvSpPr txBox="1"/>
          <p:nvPr/>
        </p:nvSpPr>
        <p:spPr>
          <a:xfrm>
            <a:off x="2105917" y="5458660"/>
            <a:ext cx="5153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latin typeface="Franklin Gothic Demi" panose="020B0703020102020204" pitchFamily="34" charset="0"/>
              </a:rPr>
              <a:t>Model safe medication practices</a:t>
            </a:r>
          </a:p>
        </p:txBody>
      </p:sp>
    </p:spTree>
    <p:extLst>
      <p:ext uri="{BB962C8B-B14F-4D97-AF65-F5344CB8AC3E}">
        <p14:creationId xmlns:p14="http://schemas.microsoft.com/office/powerpoint/2010/main" val="4287477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B9C6D5C-2770-4829-96B1-7E0F112D9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098043"/>
            <a:ext cx="10905066" cy="4661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30C2E7-219D-4E94-96C0-F65694833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440" y="5487318"/>
            <a:ext cx="2974560" cy="89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61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>
            <a:extLst>
              <a:ext uri="{FF2B5EF4-FFF2-40B4-BE49-F238E27FC236}">
                <a16:creationId xmlns:a16="http://schemas.microsoft.com/office/drawing/2014/main" id="{35BB3D0F-F7E3-4033-AE69-A0AB98535720}"/>
              </a:ext>
            </a:extLst>
          </p:cNvPr>
          <p:cNvSpPr/>
          <p:nvPr/>
        </p:nvSpPr>
        <p:spPr>
          <a:xfrm>
            <a:off x="0" y="0"/>
            <a:ext cx="12204000" cy="6858000"/>
          </a:xfrm>
          <a:prstGeom prst="frame">
            <a:avLst>
              <a:gd name="adj1" fmla="val 5474"/>
            </a:avLst>
          </a:prstGeom>
          <a:solidFill>
            <a:schemeClr val="tx1">
              <a:lumMod val="65000"/>
              <a:lumOff val="3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A94516-65A0-4CBA-9780-95E676208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23" b="45798"/>
          <a:stretch/>
        </p:blipFill>
        <p:spPr>
          <a:xfrm>
            <a:off x="505587" y="1355546"/>
            <a:ext cx="5718231" cy="3496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249610-B5EA-4A63-A6C6-8531A8A9B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724" y="5305425"/>
            <a:ext cx="2540276" cy="1552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022D85-743E-401F-A049-75FC7A4A3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818" y="1298533"/>
            <a:ext cx="5521781" cy="3421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D88ED2-157B-4F25-B266-EEFB4E7C8DA6}"/>
              </a:ext>
            </a:extLst>
          </p:cNvPr>
          <p:cNvSpPr txBox="1"/>
          <p:nvPr/>
        </p:nvSpPr>
        <p:spPr>
          <a:xfrm>
            <a:off x="1297619" y="691363"/>
            <a:ext cx="9596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rgbClr val="009999"/>
                </a:solidFill>
                <a:latin typeface="Franklin Gothic Heavy" panose="020B0903020102020204" pitchFamily="34" charset="0"/>
              </a:rPr>
              <a:t>Safe Medication Disposal Options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1BF3F9-3080-458E-B7B0-5FA8971D6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4652" y="4973099"/>
            <a:ext cx="57531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97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person, indoor, wall, man&#10;&#10;Description generated with very high confidence">
            <a:extLst>
              <a:ext uri="{FF2B5EF4-FFF2-40B4-BE49-F238E27FC236}">
                <a16:creationId xmlns:a16="http://schemas.microsoft.com/office/drawing/2014/main" id="{5CFCB78B-1F0F-47D5-935C-1A11C88761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0" r="11954" b="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A35095-E171-4DB5-91A9-5500B77F6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br>
              <a:rPr lang="en-CA" sz="3700" dirty="0"/>
            </a:br>
            <a:r>
              <a:rPr lang="en-CA" sz="3700" b="1" dirty="0">
                <a:latin typeface="Franklin Gothic Demi" panose="020B0703020102020204" pitchFamily="34" charset="0"/>
              </a:rPr>
              <a:t>COMMON SIGNS OF DRUG ABUSE </a:t>
            </a:r>
            <a:endParaRPr lang="en-CA" sz="3700" dirty="0"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85C87-9FAC-4024-A802-473499564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 fontScale="77500" lnSpcReduction="20000"/>
          </a:bodyPr>
          <a:lstStyle/>
          <a:p>
            <a:endParaRPr lang="en-CA" sz="2100" dirty="0">
              <a:latin typeface="Franklin Gothic Demi" panose="020B07030201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CA" sz="2100" dirty="0">
                <a:cs typeface="Arial" panose="020B0604020202020204" pitchFamily="34" charset="0"/>
              </a:rPr>
              <a:t>Fatigue, red or glazed eyes, and repeated health complaints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sz="2100" dirty="0">
                <a:cs typeface="Arial" panose="020B0604020202020204" pitchFamily="34" charset="0"/>
              </a:rPr>
              <a:t>Sudden mood changes</a:t>
            </a:r>
          </a:p>
          <a:p>
            <a:pPr lvl="1"/>
            <a:r>
              <a:rPr lang="en-CA" sz="2100" dirty="0">
                <a:cs typeface="Arial" panose="020B0604020202020204" pitchFamily="34" charset="0"/>
              </a:rPr>
              <a:t>irritability</a:t>
            </a:r>
          </a:p>
          <a:p>
            <a:pPr lvl="1"/>
            <a:r>
              <a:rPr lang="en-CA" sz="2100" dirty="0">
                <a:cs typeface="Arial" panose="020B0604020202020204" pitchFamily="34" charset="0"/>
              </a:rPr>
              <a:t>negative attitude</a:t>
            </a:r>
          </a:p>
          <a:p>
            <a:pPr lvl="1"/>
            <a:r>
              <a:rPr lang="en-CA" sz="2100" dirty="0">
                <a:cs typeface="Arial" panose="020B0604020202020204" pitchFamily="34" charset="0"/>
              </a:rPr>
              <a:t>personality changes</a:t>
            </a:r>
          </a:p>
          <a:p>
            <a:pPr lvl="1"/>
            <a:r>
              <a:rPr lang="en-CA" sz="2100" dirty="0">
                <a:cs typeface="Arial" panose="020B0604020202020204" pitchFamily="34" charset="0"/>
              </a:rPr>
              <a:t>general lack of interest in sports/ team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sz="2100" dirty="0">
                <a:cs typeface="Arial" panose="020B0604020202020204" pitchFamily="34" charset="0"/>
              </a:rPr>
              <a:t>Secretiveness and withdrawing from family, teammates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sz="2100" dirty="0">
                <a:cs typeface="Arial" panose="020B0604020202020204" pitchFamily="34" charset="0"/>
              </a:rPr>
              <a:t>Decreased or obsessive interest in school work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sz="2100" dirty="0">
                <a:cs typeface="Arial" panose="020B0604020202020204" pitchFamily="34" charset="0"/>
              </a:rPr>
              <a:t>Decrease in sports performance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sz="2100" dirty="0">
                <a:cs typeface="Arial" panose="020B0604020202020204" pitchFamily="34" charset="0"/>
              </a:rPr>
              <a:t>Increase in frustration, losing temper</a:t>
            </a:r>
          </a:p>
          <a:p>
            <a:pPr>
              <a:buFont typeface="Wingdings" panose="05000000000000000000" pitchFamily="2" charset="2"/>
              <a:buChar char="§"/>
            </a:pPr>
            <a:endParaRPr lang="en-CA" sz="1500" dirty="0"/>
          </a:p>
          <a:p>
            <a:endParaRPr lang="en-CA" sz="1500" dirty="0"/>
          </a:p>
        </p:txBody>
      </p:sp>
    </p:spTree>
    <p:extLst>
      <p:ext uri="{BB962C8B-B14F-4D97-AF65-F5344CB8AC3E}">
        <p14:creationId xmlns:p14="http://schemas.microsoft.com/office/powerpoint/2010/main" val="3659409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E77CC6-A6BF-4F6F-8529-7D2E35E9E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090" y="545137"/>
            <a:ext cx="4116528" cy="5767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422467-9573-4DDD-BF11-A5C3956DD4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85" r="4609" b="1"/>
          <a:stretch/>
        </p:blipFill>
        <p:spPr>
          <a:xfrm>
            <a:off x="9610369" y="2704636"/>
            <a:ext cx="1757068" cy="2535518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74E566-1E48-4612-BFD7-D73E72728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11" y="204346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CA" b="1" dirty="0">
                <a:solidFill>
                  <a:schemeClr val="accent4">
                    <a:lumMod val="75000"/>
                  </a:schemeClr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rPr>
              <a:t>What are opioids?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6415F-98FB-4A9C-928E-FDD8AB5F9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170" y="1444138"/>
            <a:ext cx="10515600" cy="4351338"/>
          </a:xfrm>
        </p:spPr>
        <p:txBody>
          <a:bodyPr/>
          <a:lstStyle/>
          <a:p>
            <a:pPr>
              <a:defRPr/>
            </a:pPr>
            <a:r>
              <a:rPr lang="en-CA" sz="2000" dirty="0">
                <a:solidFill>
                  <a:prstClr val="black"/>
                </a:solidFill>
                <a:latin typeface="Franklin Gothic Demi Cond" panose="020B0706030402020204" pitchFamily="34" charset="0"/>
              </a:rPr>
              <a:t>Prescription pain killers that are powerful and addictive</a:t>
            </a:r>
          </a:p>
          <a:p>
            <a:pPr>
              <a:defRPr/>
            </a:pPr>
            <a:r>
              <a:rPr lang="en-CA" sz="2000" dirty="0">
                <a:solidFill>
                  <a:prstClr val="black"/>
                </a:solidFill>
                <a:latin typeface="Franklin Gothic Demi Cond" panose="020B0706030402020204" pitchFamily="34" charset="0"/>
              </a:rPr>
              <a:t>Similar chemical properties and addictions risks as heroin</a:t>
            </a:r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1BEDB7-1147-4F52-9686-AF280FD82311}"/>
              </a:ext>
            </a:extLst>
          </p:cNvPr>
          <p:cNvSpPr txBox="1"/>
          <p:nvPr/>
        </p:nvSpPr>
        <p:spPr>
          <a:xfrm>
            <a:off x="541229" y="2353771"/>
            <a:ext cx="597185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Nirmala UI" panose="020B0502040204020203" pitchFamily="34" charset="0"/>
                <a:ea typeface="+mn-ea"/>
                <a:cs typeface="Nirmala UI" panose="020B0502040204020203" pitchFamily="34" charset="0"/>
              </a:rPr>
              <a:t>Risks?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A41C68-0AC2-41DC-9226-1FD64CDA3DC9}"/>
              </a:ext>
            </a:extLst>
          </p:cNvPr>
          <p:cNvSpPr txBox="1"/>
          <p:nvPr/>
        </p:nvSpPr>
        <p:spPr>
          <a:xfrm>
            <a:off x="393248" y="3237915"/>
            <a:ext cx="64709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Psychological dependence or addiction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Unintentional overdose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Serious side effects, such as sedation, nausea, or vomiting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Individuals stealing or accessing your prescribed medications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F11395-B6C4-4E60-B3A1-08B637A29FEC}"/>
              </a:ext>
            </a:extLst>
          </p:cNvPr>
          <p:cNvCxnSpPr/>
          <p:nvPr/>
        </p:nvCxnSpPr>
        <p:spPr>
          <a:xfrm>
            <a:off x="407170" y="2985645"/>
            <a:ext cx="6355482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442B4EE-8FC1-495C-B202-2EB660B0BD0D}"/>
              </a:ext>
            </a:extLst>
          </p:cNvPr>
          <p:cNvSpPr txBox="1"/>
          <p:nvPr/>
        </p:nvSpPr>
        <p:spPr>
          <a:xfrm>
            <a:off x="381000" y="4687410"/>
            <a:ext cx="443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FB5985-650B-4BD7-B779-A363169DFE9C}"/>
              </a:ext>
            </a:extLst>
          </p:cNvPr>
          <p:cNvCxnSpPr/>
          <p:nvPr/>
        </p:nvCxnSpPr>
        <p:spPr>
          <a:xfrm>
            <a:off x="407170" y="1285875"/>
            <a:ext cx="6355482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2A467AF-F7C2-4987-8605-BF62C58DEE41}"/>
              </a:ext>
            </a:extLst>
          </p:cNvPr>
          <p:cNvSpPr txBox="1"/>
          <p:nvPr/>
        </p:nvSpPr>
        <p:spPr>
          <a:xfrm>
            <a:off x="407170" y="5225810"/>
            <a:ext cx="63670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ranklin Gothic Demi" panose="020B0703020102020204" pitchFamily="34" charset="0"/>
              </a:rPr>
              <a:t>PHYSICAL DEPENDANCE CAN HAPPEN</a:t>
            </a:r>
          </a:p>
          <a:p>
            <a:pPr algn="ctr"/>
            <a:r>
              <a:rPr lang="en-CA" sz="28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ranklin Gothic Demi" panose="020B0703020102020204" pitchFamily="34" charset="0"/>
              </a:rPr>
              <a:t>IN JUST 7 DAYS</a:t>
            </a:r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D7369A60-50D9-4AFA-B164-DE5E70E54F4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75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56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67D4867-5BA7-4462-B2F6-A23F4A622A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9D84E870-2B6E-43AD-A4B8-D678C58437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7"/>
          <a:stretch/>
        </p:blipFill>
        <p:spPr>
          <a:xfrm>
            <a:off x="5846148" y="-138464"/>
            <a:ext cx="5059275" cy="74848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559795-92D4-41EA-9B77-E5AC1F946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Take Advantage of Teachable Moments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3284A78-6F19-44AE-9304-2A4204437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38044"/>
            <a:ext cx="4654295" cy="34156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Children are up to 50% less likely to use drugs when their parents talk with them about drug use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i="1" dirty="0">
                <a:solidFill>
                  <a:schemeClr val="bg1"/>
                </a:solidFill>
              </a:rPr>
              <a:t>Sign up for Know! Parent Tips at PreventionActionAlliance.org</a:t>
            </a:r>
          </a:p>
        </p:txBody>
      </p:sp>
    </p:spTree>
    <p:extLst>
      <p:ext uri="{BB962C8B-B14F-4D97-AF65-F5344CB8AC3E}">
        <p14:creationId xmlns:p14="http://schemas.microsoft.com/office/powerpoint/2010/main" val="4011359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226700-60FD-4314-BB40-BA80447E1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111"/>
          <a:stretch/>
        </p:blipFill>
        <p:spPr>
          <a:xfrm>
            <a:off x="979004" y="2021476"/>
            <a:ext cx="10233991" cy="37937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30C9C1-A2C6-4942-8611-BEE2A420293F}"/>
              </a:ext>
            </a:extLst>
          </p:cNvPr>
          <p:cNvSpPr txBox="1"/>
          <p:nvPr/>
        </p:nvSpPr>
        <p:spPr>
          <a:xfrm>
            <a:off x="979004" y="1559811"/>
            <a:ext cx="881103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Franklin Gothic Demi" panose="020B0703020102020204" pitchFamily="34" charset="0"/>
              </a:rPr>
              <a:t>OHSAA Policy on Drugs, Medicine and Food Supplements</a:t>
            </a:r>
          </a:p>
        </p:txBody>
      </p:sp>
      <p:pic>
        <p:nvPicPr>
          <p:cNvPr id="6" name="Picture 5" descr="A close up of a sign&#10;&#10;Description generated with high confidence">
            <a:extLst>
              <a:ext uri="{FF2B5EF4-FFF2-40B4-BE49-F238E27FC236}">
                <a16:creationId xmlns:a16="http://schemas.microsoft.com/office/drawing/2014/main" id="{221A2FBD-ECD0-4DA7-8FEC-B8AF19840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0" b="94041" l="1333" r="96200">
                        <a14:foregroundMark x1="38000" y1="22719" x2="38000" y2="22719"/>
                        <a14:foregroundMark x1="58733" y1="11235" x2="58733" y2="11235"/>
                        <a14:foregroundMark x1="58733" y1="11235" x2="58733" y2="11235"/>
                        <a14:foregroundMark x1="68400" y1="20298" x2="68400" y2="20298"/>
                        <a14:foregroundMark x1="78600" y1="22346" x2="78600" y2="22346"/>
                        <a14:foregroundMark x1="85667" y1="24767" x2="85667" y2="24767"/>
                        <a14:foregroundMark x1="77267" y1="21477" x2="77267" y2="21477"/>
                        <a14:foregroundMark x1="80800" y1="21477" x2="80800" y2="21477"/>
                        <a14:foregroundMark x1="76800" y1="21105" x2="76800" y2="21105"/>
                        <a14:foregroundMark x1="77267" y1="21105" x2="77267" y2="21105"/>
                        <a14:foregroundMark x1="74600" y1="23588" x2="74600" y2="23588"/>
                        <a14:foregroundMark x1="75067" y1="20670" x2="75067" y2="20670"/>
                        <a14:foregroundMark x1="75067" y1="24395" x2="75067" y2="24395"/>
                        <a14:foregroundMark x1="75067" y1="21477" x2="75067" y2="21477"/>
                        <a14:foregroundMark x1="15933" y1="59280" x2="15933" y2="59280"/>
                        <a14:foregroundMark x1="15933" y1="59280" x2="15933" y2="59280"/>
                        <a14:foregroundMark x1="19000" y1="62197" x2="19000" y2="62197"/>
                        <a14:foregroundMark x1="19000" y1="63377" x2="19000" y2="63377"/>
                        <a14:foregroundMark x1="19000" y1="64618" x2="19000" y2="64618"/>
                        <a14:foregroundMark x1="18133" y1="65487" x2="13733" y2="69957"/>
                        <a14:foregroundMark x1="11533" y1="72005" x2="11533" y2="72005"/>
                        <a14:foregroundMark x1="7133" y1="75729" x2="7133" y2="75729"/>
                        <a14:foregroundMark x1="4000" y1="67536" x2="4000" y2="67536"/>
                        <a14:foregroundMark x1="18600" y1="62197" x2="18600" y2="62197"/>
                        <a14:foregroundMark x1="55667" y1="94227" x2="55667" y2="94227"/>
                        <a14:foregroundMark x1="73267" y1="64246" x2="73267" y2="64246"/>
                        <a14:foregroundMark x1="90933" y1="67536" x2="90933" y2="67536"/>
                        <a14:foregroundMark x1="96200" y1="64618" x2="96200" y2="64618"/>
                        <a14:foregroundMark x1="90467" y1="67536" x2="90467" y2="67536"/>
                        <a14:foregroundMark x1="65333" y1="24395" x2="65333" y2="24395"/>
                        <a14:foregroundMark x1="35333" y1="36313" x2="35333" y2="36313"/>
                        <a14:foregroundMark x1="51667" y1="30540" x2="51667" y2="30540"/>
                        <a14:foregroundMark x1="56933" y1="29299" x2="56933" y2="29299"/>
                        <a14:foregroundMark x1="71067" y1="9994" x2="71067" y2="9994"/>
                        <a14:foregroundMark x1="65333" y1="5462" x2="65333" y2="5462"/>
                        <a14:foregroundMark x1="56933" y1="4655" x2="56933" y2="4655"/>
                        <a14:foregroundMark x1="62267" y1="21105" x2="62267" y2="21105"/>
                        <a14:foregroundMark x1="64933" y1="25202" x2="64933" y2="25202"/>
                        <a14:foregroundMark x1="88267" y1="15332" x2="88267" y2="15332"/>
                        <a14:foregroundMark x1="60467" y1="18250" x2="60467" y2="18250"/>
                        <a14:foregroundMark x1="58733" y1="33023" x2="51867" y2="12725"/>
                        <a14:foregroundMark x1="51867" y1="12725" x2="33467" y2="25140"/>
                        <a14:foregroundMark x1="33467" y1="25140" x2="34933" y2="35071"/>
                        <a14:foregroundMark x1="37533" y1="28492" x2="38000" y2="23153"/>
                        <a14:foregroundMark x1="38400" y1="8380" x2="36400" y2="49286"/>
                        <a14:foregroundMark x1="36400" y1="49286" x2="39333" y2="28740"/>
                        <a14:foregroundMark x1="39333" y1="28740" x2="44333" y2="56921"/>
                        <a14:foregroundMark x1="44333" y1="56921" x2="40400" y2="27561"/>
                        <a14:foregroundMark x1="40400" y1="27561" x2="42333" y2="48790"/>
                        <a14:foregroundMark x1="42333" y1="48790" x2="45667" y2="16263"/>
                        <a14:foregroundMark x1="45667" y1="16263" x2="43400" y2="39727"/>
                        <a14:foregroundMark x1="43400" y1="39727" x2="44200" y2="16636"/>
                        <a14:foregroundMark x1="44200" y1="16636" x2="42933" y2="40472"/>
                        <a14:foregroundMark x1="42933" y1="40472" x2="43200" y2="16015"/>
                        <a14:foregroundMark x1="43200" y1="16015" x2="41933" y2="38920"/>
                        <a14:foregroundMark x1="41933" y1="38920" x2="43267" y2="18374"/>
                        <a14:foregroundMark x1="43267" y1="18374" x2="40733" y2="39168"/>
                        <a14:foregroundMark x1="40733" y1="39168" x2="41067" y2="16511"/>
                        <a14:foregroundMark x1="41067" y1="16511" x2="37533" y2="42955"/>
                        <a14:foregroundMark x1="37533" y1="42955" x2="39733" y2="9249"/>
                        <a14:foregroundMark x1="39733" y1="9249" x2="35867" y2="29050"/>
                        <a14:foregroundMark x1="32344" y1="3414" x2="32267" y2="2855"/>
                        <a14:foregroundMark x1="35867" y1="29050" x2="32404" y2="3849"/>
                        <a14:foregroundMark x1="32147" y1="3849" x2="28533" y2="33892"/>
                        <a14:foregroundMark x1="32267" y1="2855" x2="32200" y2="3414"/>
                        <a14:foregroundMark x1="28533" y1="33892" x2="32867" y2="55866"/>
                        <a14:foregroundMark x1="32867" y1="55866" x2="29600" y2="32588"/>
                        <a14:foregroundMark x1="29600" y1="32588" x2="37533" y2="10180"/>
                        <a14:foregroundMark x1="37533" y1="10180" x2="61267" y2="10428"/>
                        <a14:foregroundMark x1="61267" y1="10428" x2="35400" y2="5214"/>
                        <a14:foregroundMark x1="35400" y1="5214" x2="59333" y2="6580"/>
                        <a14:foregroundMark x1="59333" y1="6580" x2="64000" y2="9187"/>
                        <a14:foregroundMark x1="37133" y1="60521" x2="58400" y2="72129"/>
                        <a14:foregroundMark x1="58400" y1="72129" x2="79000" y2="57356"/>
                        <a14:foregroundMark x1="79000" y1="57356" x2="44533" y2="63625"/>
                        <a14:foregroundMark x1="44533" y1="63625" x2="65600" y2="55493"/>
                        <a14:foregroundMark x1="65600" y1="55493" x2="37467" y2="60770"/>
                        <a14:foregroundMark x1="37467" y1="60770" x2="80267" y2="34823"/>
                        <a14:foregroundMark x1="80267" y1="34823" x2="65267" y2="19553"/>
                        <a14:foregroundMark x1="65267" y1="19553" x2="62667" y2="22346"/>
                        <a14:foregroundMark x1="75467" y1="35444" x2="69133" y2="56487"/>
                        <a14:foregroundMark x1="69133" y1="56487" x2="84667" y2="71322"/>
                        <a14:foregroundMark x1="84667" y1="71322" x2="78133" y2="73681"/>
                        <a14:foregroundMark x1="28733" y1="60956" x2="19400" y2="82495"/>
                        <a14:foregroundMark x1="19400" y1="82495" x2="35267" y2="68653"/>
                        <a14:foregroundMark x1="35267" y1="68653" x2="45733" y2="50838"/>
                        <a14:foregroundMark x1="45733" y1="50838" x2="20867" y2="55990"/>
                        <a14:foregroundMark x1="20867" y1="55990" x2="40133" y2="64742"/>
                        <a14:foregroundMark x1="40133" y1="64742" x2="30467" y2="72439"/>
                        <a14:foregroundMark x1="21667" y1="67908" x2="1400" y2="61825"/>
                        <a14:foregroundMark x1="1400" y1="61825" x2="19667" y2="72005"/>
                        <a14:foregroundMark x1="19667" y1="72005" x2="4000" y2="61763"/>
                        <a14:foregroundMark x1="84733" y1="14091" x2="86800" y2="34513"/>
                        <a14:foregroundMark x1="86800" y1="34513" x2="65333" y2="30106"/>
                        <a14:foregroundMark x1="65333" y1="30106" x2="76400" y2="11980"/>
                        <a14:foregroundMark x1="76400" y1="11980" x2="71933" y2="19429"/>
                        <a14:foregroundMark x1="83000" y1="14960" x2="77267" y2="32588"/>
                        <a14:foregroundMark x1="86067" y1="17008" x2="85200" y2="31782"/>
                        <a14:foregroundMark x1="75067" y1="11670" x2="68000" y2="17815"/>
                        <a14:foregroundMark x1="78133" y1="8752" x2="68400" y2="19056"/>
                        <a14:foregroundMark x1="87400" y1="19429" x2="88733" y2="18250"/>
                        <a14:foregroundMark x1="91400" y1="72005" x2="86933" y2="66667"/>
                        <a14:foregroundMark x1="84333" y1="56425" x2="91400" y2="55990"/>
                        <a14:foregroundMark x1="63133" y1="2173" x2="41667" y2="4283"/>
                        <a14:foregroundMark x1="41667" y1="4283" x2="63133" y2="2917"/>
                        <a14:foregroundMark x1="63133" y1="2917" x2="52533" y2="1800"/>
                        <a14:backgroundMark x1="31400" y1="3414" x2="31400" y2="3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198" y="85928"/>
            <a:ext cx="2252870" cy="241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92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0A4B931-B7F0-403E-9F40-8A4054A04FC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12192000" cy="6858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4CEAF602-346E-4A18-BDCE-F489E035CFF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F74A1337-596D-453E-B873-BCF1760EE8D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8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0082C4-4B32-41EC-80B8-7181F1491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613" y="2056758"/>
            <a:ext cx="3493358" cy="993523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C9923E5-94CC-41FD-81C8-26B96EBA2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20326" y="3542857"/>
            <a:ext cx="2527675" cy="14028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EE5EC7-FCC9-4D0D-B981-2570B4CF38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32"/>
          <a:stretch/>
        </p:blipFill>
        <p:spPr>
          <a:xfrm>
            <a:off x="9615041" y="5408066"/>
            <a:ext cx="2166562" cy="6641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A97462-837D-4A20-BF17-CBDFAAEEF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2244" y="214836"/>
            <a:ext cx="4079284" cy="10701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054EEA-81DB-4224-9972-49F056896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72" y="3145867"/>
            <a:ext cx="5692355" cy="28949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6000" dirty="0">
                <a:latin typeface="Franklin Gothic Heavy" panose="020B0903020102020204" pitchFamily="34" charset="0"/>
              </a:rPr>
              <a:t>RESOURCES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A819BC-CE5A-4471-B606-2004E3460EC7}"/>
              </a:ext>
            </a:extLst>
          </p:cNvPr>
          <p:cNvSpPr txBox="1"/>
          <p:nvPr/>
        </p:nvSpPr>
        <p:spPr>
          <a:xfrm>
            <a:off x="9615041" y="6188101"/>
            <a:ext cx="220648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latin typeface="Abadi" panose="020B0604020104020204" pitchFamily="34" charset="0"/>
              </a:rPr>
              <a:t>drugfree.org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6BF4F3-B869-475C-9C5B-A9CF6DB1AFD0}"/>
              </a:ext>
            </a:extLst>
          </p:cNvPr>
          <p:cNvSpPr txBox="1"/>
          <p:nvPr/>
        </p:nvSpPr>
        <p:spPr>
          <a:xfrm>
            <a:off x="8424909" y="3124685"/>
            <a:ext cx="3396619" cy="338554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latin typeface="Abadi" panose="020B0604020104020204" pitchFamily="34" charset="0"/>
              </a:rPr>
              <a:t>takechargeohio.org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10E4C6-705A-4440-9F41-D068BE290537}"/>
              </a:ext>
            </a:extLst>
          </p:cNvPr>
          <p:cNvSpPr txBox="1"/>
          <p:nvPr/>
        </p:nvSpPr>
        <p:spPr>
          <a:xfrm>
            <a:off x="7954392" y="1201735"/>
            <a:ext cx="3815471" cy="369824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latin typeface="Abadi" panose="020B0604020104020204" pitchFamily="34" charset="0"/>
              </a:rPr>
              <a:t>generationrx</a:t>
            </a:r>
            <a:r>
              <a:rPr lang="en-CA" dirty="0"/>
              <a:t>.org</a:t>
            </a:r>
          </a:p>
        </p:txBody>
      </p:sp>
      <p:pic>
        <p:nvPicPr>
          <p:cNvPr id="6" name="Picture 5" descr="A close up of a sign&#10;&#10;Description generated with high confidence">
            <a:extLst>
              <a:ext uri="{FF2B5EF4-FFF2-40B4-BE49-F238E27FC236}">
                <a16:creationId xmlns:a16="http://schemas.microsoft.com/office/drawing/2014/main" id="{EAA89945-929A-460F-B751-38D0F9C8D5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14725" r="5948" b="19776"/>
          <a:stretch/>
        </p:blipFill>
        <p:spPr>
          <a:xfrm>
            <a:off x="1153070" y="5758767"/>
            <a:ext cx="1421027" cy="8687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EC2DF8-1757-4E9E-A002-C6B75B6AAA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630" y="5862369"/>
            <a:ext cx="1554452" cy="818596"/>
          </a:xfrm>
          <a:prstGeom prst="rect">
            <a:avLst/>
          </a:prstGeom>
        </p:spPr>
      </p:pic>
      <p:pic>
        <p:nvPicPr>
          <p:cNvPr id="20" name="Picture 19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A8A26D12-AA56-4445-8A2F-96F592F6DB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0" y="5760525"/>
            <a:ext cx="968551" cy="873381"/>
          </a:xfrm>
          <a:prstGeom prst="rect">
            <a:avLst/>
          </a:prstGeom>
        </p:spPr>
      </p:pic>
      <p:pic>
        <p:nvPicPr>
          <p:cNvPr id="24" name="Picture 23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AF36B48C-34EF-4D0A-91C1-9495B5C666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62" y="5644029"/>
            <a:ext cx="855813" cy="119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17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F93EC9F-E1AD-4BB6-811E-D5FEC0C81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CA" dirty="0">
                <a:solidFill>
                  <a:srgbClr val="C00000"/>
                </a:solidFill>
                <a:latin typeface="Impact" panose="020B0806030902050204" pitchFamily="34" charset="0"/>
                <a:cs typeface="Nirmala UI" panose="020B0502040204020203" pitchFamily="34" charset="0"/>
              </a:rPr>
              <a:t>What is prescription medication abuse?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108B3-669C-43F7-8F25-D359B36C7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2" y="963877"/>
            <a:ext cx="6155790" cy="493024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CA" dirty="0">
                <a:latin typeface="Franklin Gothic Demi Cond" panose="020B0706030402020204" pitchFamily="34" charset="0"/>
              </a:rPr>
              <a:t>Use of any medication that is not prescribed to </a:t>
            </a:r>
            <a:r>
              <a:rPr lang="en-CA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you</a:t>
            </a:r>
          </a:p>
          <a:p>
            <a:pPr>
              <a:spcAft>
                <a:spcPts val="600"/>
              </a:spcAft>
            </a:pPr>
            <a:r>
              <a:rPr lang="en-CA" dirty="0">
                <a:latin typeface="Franklin Gothic Demi Cond" panose="020B0706030402020204" pitchFamily="34" charset="0"/>
              </a:rPr>
              <a:t>Taking </a:t>
            </a:r>
            <a:r>
              <a:rPr lang="en-CA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too much </a:t>
            </a:r>
            <a:r>
              <a:rPr lang="en-CA" dirty="0">
                <a:latin typeface="Franklin Gothic Demi Cond" panose="020B0706030402020204" pitchFamily="34" charset="0"/>
              </a:rPr>
              <a:t>of your prescribed medication or taking it </a:t>
            </a:r>
            <a:r>
              <a:rPr lang="en-CA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too often</a:t>
            </a:r>
          </a:p>
          <a:p>
            <a:pPr>
              <a:spcAft>
                <a:spcPts val="600"/>
              </a:spcAft>
            </a:pPr>
            <a:r>
              <a:rPr lang="en-CA" dirty="0">
                <a:latin typeface="Franklin Gothic Demi Cond" panose="020B0706030402020204" pitchFamily="34" charset="0"/>
              </a:rPr>
              <a:t>Using a medication for </a:t>
            </a:r>
            <a:r>
              <a:rPr lang="en-CA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any reasons other </a:t>
            </a:r>
            <a:r>
              <a:rPr lang="en-CA" dirty="0">
                <a:latin typeface="Franklin Gothic Demi Cond" panose="020B0706030402020204" pitchFamily="34" charset="0"/>
              </a:rPr>
              <a:t>than what the prescription states</a:t>
            </a:r>
          </a:p>
        </p:txBody>
      </p:sp>
    </p:spTree>
    <p:extLst>
      <p:ext uri="{BB962C8B-B14F-4D97-AF65-F5344CB8AC3E}">
        <p14:creationId xmlns:p14="http://schemas.microsoft.com/office/powerpoint/2010/main" val="2854994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EA35FF-D279-4ACC-AAC6-D2F01DB7D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4968" y="871927"/>
            <a:ext cx="8514498" cy="53002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9EDB8E-A93B-4953-97EF-2F6154CF8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</a:rPr>
              <a:t>OHIO</a:t>
            </a:r>
            <a:br>
              <a:rPr lang="en-US" sz="6000" b="1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rgbClr val="FFFFFF"/>
                </a:solidFill>
              </a:rPr>
              <a:t>STATS</a:t>
            </a:r>
            <a:endParaRPr lang="en-US" sz="6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61073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E63B4676-B1B9-4287-B323-42BBB47B7B48}"/>
              </a:ext>
            </a:extLst>
          </p:cNvPr>
          <p:cNvSpPr txBox="1"/>
          <p:nvPr/>
        </p:nvSpPr>
        <p:spPr>
          <a:xfrm>
            <a:off x="2992218" y="183622"/>
            <a:ext cx="4332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Demi" panose="020B0703020102020204" pitchFamily="34" charset="0"/>
              </a:rPr>
              <a:t>UNITENTIONAL DRUG OVERDOSE FATALITIES</a:t>
            </a:r>
          </a:p>
          <a:p>
            <a:r>
              <a:rPr lang="en-CA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Demi" panose="020B0703020102020204" pitchFamily="34" charset="0"/>
              </a:rPr>
              <a:t> 2017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C3472F1-E994-4E6D-B4FD-DFE69693C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96" y="109071"/>
            <a:ext cx="2683022" cy="12748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20B1EAC-09F0-4CA6-98EF-60335A9BF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089" y="1608779"/>
            <a:ext cx="4216120" cy="487774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4DF0605-8EA1-49DF-8B3F-0C5791365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91" y="1608780"/>
            <a:ext cx="7246334" cy="487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80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E63B4676-B1B9-4287-B323-42BBB47B7B48}"/>
              </a:ext>
            </a:extLst>
          </p:cNvPr>
          <p:cNvSpPr txBox="1"/>
          <p:nvPr/>
        </p:nvSpPr>
        <p:spPr>
          <a:xfrm>
            <a:off x="2992218" y="183622"/>
            <a:ext cx="4332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Demi" panose="020B0703020102020204" pitchFamily="34" charset="0"/>
              </a:rPr>
              <a:t>OVERDOSE EMERGENCY</a:t>
            </a:r>
          </a:p>
          <a:p>
            <a:r>
              <a:rPr lang="en-CA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Demi" panose="020B0703020102020204" pitchFamily="34" charset="0"/>
              </a:rPr>
              <a:t>ROOM VISITS</a:t>
            </a:r>
          </a:p>
          <a:p>
            <a:r>
              <a:rPr lang="en-CA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Demi" panose="020B0703020102020204" pitchFamily="34" charset="0"/>
              </a:rPr>
              <a:t> 2017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C3472F1-E994-4E6D-B4FD-DFE69693C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96" y="109071"/>
            <a:ext cx="2683022" cy="1274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1E4A74-EA52-400F-B471-3F7DDB67F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671872"/>
            <a:ext cx="7321931" cy="43529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1DDDDD-8322-401B-8C6A-2F4382DE0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15" y="3761874"/>
            <a:ext cx="2743438" cy="20789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E9FEBB-9255-4FCB-9AF3-7A7DE22F5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945" y="2588826"/>
            <a:ext cx="4468755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35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A72407-2346-4963-A861-0F1FB53B4E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37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240D3D-85AB-44C8-81E6-8DF6C76CA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5132053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CA" dirty="0">
                <a:solidFill>
                  <a:srgbClr val="FF0000"/>
                </a:solidFill>
                <a:latin typeface="Franklin Gothic Demi" panose="020B0703020102020204" pitchFamily="34" charset="0"/>
                <a:cs typeface="Nirmala UI" panose="020B0502040204020203" pitchFamily="34" charset="0"/>
              </a:rPr>
              <a:t>Why are athletes at risk?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DAC02-181F-4CB9-9CA6-430BC90ED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514981" cy="5740250"/>
          </a:xfrm>
        </p:spPr>
        <p:txBody>
          <a:bodyPr anchor="ctr"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CA" sz="2400" dirty="0">
                <a:latin typeface="Franklin Gothic Demi Cond" panose="020B0706030402020204" pitchFamily="34" charset="0"/>
                <a:cs typeface="Courier New" panose="02070309020205020404" pitchFamily="49" charset="0"/>
              </a:rPr>
              <a:t>2 </a:t>
            </a:r>
            <a:r>
              <a:rPr lang="en-CA" sz="2400" dirty="0">
                <a:solidFill>
                  <a:srgbClr val="FF0000"/>
                </a:solidFill>
                <a:latin typeface="Franklin Gothic Demi Cond" panose="020B0706030402020204" pitchFamily="34" charset="0"/>
                <a:cs typeface="Courier New" panose="02070309020205020404" pitchFamily="49" charset="0"/>
              </a:rPr>
              <a:t>million</a:t>
            </a:r>
            <a:r>
              <a:rPr lang="en-CA" sz="2400" dirty="0">
                <a:latin typeface="Franklin Gothic Demi Cond" panose="020B0706030402020204" pitchFamily="34" charset="0"/>
                <a:cs typeface="Courier New" panose="02070309020205020404" pitchFamily="49" charset="0"/>
              </a:rPr>
              <a:t> high school</a:t>
            </a:r>
            <a:r>
              <a:rPr lang="en-CA" sz="2400" dirty="0">
                <a:solidFill>
                  <a:srgbClr val="FFFFFF"/>
                </a:solidFill>
                <a:latin typeface="Franklin Gothic Demi Cond" panose="020B0706030402020204" pitchFamily="34" charset="0"/>
                <a:cs typeface="Courier New" panose="02070309020205020404" pitchFamily="49" charset="0"/>
              </a:rPr>
              <a:t> </a:t>
            </a:r>
            <a:r>
              <a:rPr lang="en-CA" sz="2400" dirty="0">
                <a:latin typeface="Franklin Gothic Demi Cond" panose="020B0706030402020204" pitchFamily="34" charset="0"/>
                <a:cs typeface="Courier New" panose="02070309020205020404" pitchFamily="49" charset="0"/>
              </a:rPr>
              <a:t>athletes will be injured this year</a:t>
            </a:r>
          </a:p>
          <a:p>
            <a:pPr>
              <a:spcAft>
                <a:spcPts val="1200"/>
              </a:spcAft>
            </a:pPr>
            <a:r>
              <a:rPr lang="en-CA" sz="2400" dirty="0">
                <a:latin typeface="Franklin Gothic Demi Cond" panose="020B0706030402020204" pitchFamily="34" charset="0"/>
                <a:cs typeface="Courier New" panose="02070309020205020404" pitchFamily="49" charset="0"/>
              </a:rPr>
              <a:t>Many will be prescribed </a:t>
            </a:r>
            <a:r>
              <a:rPr lang="en-CA" sz="2400" dirty="0">
                <a:solidFill>
                  <a:srgbClr val="FF0000"/>
                </a:solidFill>
                <a:latin typeface="Franklin Gothic Demi Cond" panose="020B0706030402020204" pitchFamily="34" charset="0"/>
                <a:cs typeface="Courier New" panose="02070309020205020404" pitchFamily="49" charset="0"/>
              </a:rPr>
              <a:t>opioid</a:t>
            </a:r>
            <a:r>
              <a:rPr lang="en-CA" sz="2400" dirty="0">
                <a:latin typeface="Franklin Gothic Demi Cond" panose="020B0706030402020204" pitchFamily="34" charset="0"/>
                <a:cs typeface="Courier New" panose="02070309020205020404" pitchFamily="49" charset="0"/>
              </a:rPr>
              <a:t> painkillers</a:t>
            </a:r>
          </a:p>
          <a:p>
            <a:pPr>
              <a:spcAft>
                <a:spcPts val="1200"/>
              </a:spcAft>
            </a:pPr>
            <a:r>
              <a:rPr lang="en-CA" sz="2400" dirty="0">
                <a:latin typeface="Franklin Gothic Demi Cond" panose="020B0706030402020204" pitchFamily="34" charset="0"/>
                <a:cs typeface="Courier New" panose="02070309020205020404" pitchFamily="49" charset="0"/>
              </a:rPr>
              <a:t>75%  of high school </a:t>
            </a:r>
            <a:r>
              <a:rPr lang="en-CA" sz="2400" dirty="0">
                <a:solidFill>
                  <a:srgbClr val="FF0000"/>
                </a:solidFill>
                <a:latin typeface="Franklin Gothic Demi Cond" panose="020B0706030402020204" pitchFamily="34" charset="0"/>
                <a:cs typeface="Courier New" panose="02070309020205020404" pitchFamily="49" charset="0"/>
              </a:rPr>
              <a:t>heroin</a:t>
            </a:r>
            <a:r>
              <a:rPr lang="en-CA" sz="2400" dirty="0">
                <a:latin typeface="Franklin Gothic Demi Cond" panose="020B0706030402020204" pitchFamily="34" charset="0"/>
                <a:cs typeface="Courier New" panose="02070309020205020404" pitchFamily="49" charset="0"/>
              </a:rPr>
              <a:t> users started with prescription opioids</a:t>
            </a:r>
          </a:p>
          <a:p>
            <a:pPr>
              <a:spcAft>
                <a:spcPts val="1200"/>
              </a:spcAft>
            </a:pPr>
            <a:r>
              <a:rPr lang="en-CA" sz="2400" dirty="0">
                <a:latin typeface="Franklin Gothic Demi Cond" panose="020B0706030402020204" pitchFamily="34" charset="0"/>
                <a:cs typeface="Courier New" panose="02070309020205020404" pitchFamily="49" charset="0"/>
              </a:rPr>
              <a:t>Increased </a:t>
            </a:r>
            <a:r>
              <a:rPr lang="en-CA" sz="2400" dirty="0">
                <a:solidFill>
                  <a:srgbClr val="FF0000"/>
                </a:solidFill>
                <a:latin typeface="Franklin Gothic Demi Cond" panose="020B0706030402020204" pitchFamily="34" charset="0"/>
                <a:cs typeface="Courier New" panose="02070309020205020404" pitchFamily="49" charset="0"/>
              </a:rPr>
              <a:t>access</a:t>
            </a:r>
            <a:r>
              <a:rPr lang="en-CA" sz="2400" dirty="0">
                <a:latin typeface="Franklin Gothic Demi Cond" panose="020B0706030402020204" pitchFamily="34" charset="0"/>
                <a:cs typeface="Courier New" panose="02070309020205020404" pitchFamily="49" charset="0"/>
              </a:rPr>
              <a:t> due to high rates of injury on teams and unsafe medication sharing</a:t>
            </a:r>
          </a:p>
          <a:p>
            <a:pPr>
              <a:spcAft>
                <a:spcPts val="1200"/>
              </a:spcAft>
            </a:pPr>
            <a:r>
              <a:rPr lang="en-CA" sz="2400" dirty="0">
                <a:latin typeface="Franklin Gothic Demi Cond" panose="020B0706030402020204" pitchFamily="34" charset="0"/>
                <a:cs typeface="Courier New" panose="02070309020205020404" pitchFamily="49" charset="0"/>
              </a:rPr>
              <a:t>A </a:t>
            </a:r>
            <a:r>
              <a:rPr lang="en-CA" sz="2400" dirty="0">
                <a:solidFill>
                  <a:srgbClr val="FF0000"/>
                </a:solidFill>
                <a:latin typeface="Franklin Gothic Demi Cond" panose="020B0706030402020204" pitchFamily="34" charset="0"/>
                <a:cs typeface="Courier New" panose="02070309020205020404" pitchFamily="49" charset="0"/>
              </a:rPr>
              <a:t>culture</a:t>
            </a:r>
            <a:r>
              <a:rPr lang="en-CA" sz="2400" dirty="0">
                <a:latin typeface="Franklin Gothic Demi Cond" panose="020B0706030402020204" pitchFamily="34" charset="0"/>
                <a:cs typeface="Courier New" panose="02070309020205020404" pitchFamily="49" charset="0"/>
              </a:rPr>
              <a:t> of ‘play through the pain’</a:t>
            </a:r>
          </a:p>
          <a:p>
            <a:endParaRPr lang="en-CA" sz="2000" dirty="0">
              <a:latin typeface="Franklin Gothic Demi Cond" panose="020B0706030402020204" pitchFamily="34" charset="0"/>
              <a:cs typeface="Courier New" panose="02070309020205020404" pitchFamily="49" charset="0"/>
            </a:endParaRPr>
          </a:p>
          <a:p>
            <a:endParaRPr lang="en-CA" sz="2000" dirty="0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3AE46B-4D3A-4E35-BA0E-8141E34A29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455"/>
          <a:stretch/>
        </p:blipFill>
        <p:spPr>
          <a:xfrm>
            <a:off x="327547" y="4385827"/>
            <a:ext cx="7058306" cy="988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C19A7C-F7C8-4E9A-B9E3-5A37C52C1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103" y="4013241"/>
            <a:ext cx="1047750" cy="33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91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3EC9F-E1AD-4BB6-811E-D5FEC0C81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062" y="539115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CA" b="1">
                <a:solidFill>
                  <a:schemeClr val="accent2">
                    <a:lumMod val="75000"/>
                  </a:schemeClr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What is prescription medication abuse?</a:t>
            </a:r>
            <a:endParaRPr lang="en-CA" b="1" dirty="0">
              <a:solidFill>
                <a:schemeClr val="accent2">
                  <a:lumMod val="75000"/>
                </a:schemeClr>
              </a:solidFill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108B3-669C-43F7-8F25-D359B36C7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1415" y="840052"/>
            <a:ext cx="6155790" cy="493024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CA">
                <a:latin typeface="Franklin Gothic Demi Cond" panose="020B0706030402020204" pitchFamily="34" charset="0"/>
              </a:rPr>
              <a:t>Use of any medication that is not prescribed to </a:t>
            </a:r>
            <a:r>
              <a:rPr lang="en-CA">
                <a:solidFill>
                  <a:schemeClr val="accent2">
                    <a:lumMod val="75000"/>
                  </a:schemeClr>
                </a:solidFill>
                <a:latin typeface="Franklin Gothic Demi Cond" panose="020B0706030402020204" pitchFamily="34" charset="0"/>
              </a:rPr>
              <a:t>you</a:t>
            </a:r>
          </a:p>
          <a:p>
            <a:pPr>
              <a:spcAft>
                <a:spcPts val="600"/>
              </a:spcAft>
            </a:pPr>
            <a:r>
              <a:rPr lang="en-CA">
                <a:latin typeface="Franklin Gothic Demi Cond" panose="020B0706030402020204" pitchFamily="34" charset="0"/>
              </a:rPr>
              <a:t>Taking </a:t>
            </a:r>
            <a:r>
              <a:rPr lang="en-CA">
                <a:solidFill>
                  <a:schemeClr val="accent2">
                    <a:lumMod val="75000"/>
                  </a:schemeClr>
                </a:solidFill>
                <a:latin typeface="Franklin Gothic Demi Cond" panose="020B0706030402020204" pitchFamily="34" charset="0"/>
              </a:rPr>
              <a:t>too much </a:t>
            </a:r>
            <a:r>
              <a:rPr lang="en-CA">
                <a:latin typeface="Franklin Gothic Demi Cond" panose="020B0706030402020204" pitchFamily="34" charset="0"/>
              </a:rPr>
              <a:t>of your prescribed medication or taking it </a:t>
            </a:r>
            <a:r>
              <a:rPr lang="en-CA">
                <a:solidFill>
                  <a:schemeClr val="accent2">
                    <a:lumMod val="75000"/>
                  </a:schemeClr>
                </a:solidFill>
                <a:latin typeface="Franklin Gothic Demi Cond" panose="020B0706030402020204" pitchFamily="34" charset="0"/>
              </a:rPr>
              <a:t>too often</a:t>
            </a:r>
          </a:p>
          <a:p>
            <a:pPr>
              <a:spcAft>
                <a:spcPts val="600"/>
              </a:spcAft>
            </a:pPr>
            <a:r>
              <a:rPr lang="en-CA">
                <a:latin typeface="Franklin Gothic Demi Cond" panose="020B0706030402020204" pitchFamily="34" charset="0"/>
              </a:rPr>
              <a:t>Using a medication for </a:t>
            </a:r>
            <a:r>
              <a:rPr lang="en-CA">
                <a:solidFill>
                  <a:schemeClr val="accent2">
                    <a:lumMod val="75000"/>
                  </a:schemeClr>
                </a:solidFill>
                <a:latin typeface="Franklin Gothic Demi Cond" panose="020B0706030402020204" pitchFamily="34" charset="0"/>
              </a:rPr>
              <a:t>any reasons other </a:t>
            </a:r>
            <a:r>
              <a:rPr lang="en-CA">
                <a:latin typeface="Franklin Gothic Demi Cond" panose="020B0706030402020204" pitchFamily="34" charset="0"/>
              </a:rPr>
              <a:t>than what the prescription states</a:t>
            </a:r>
            <a:endParaRPr lang="en-CA" dirty="0">
              <a:latin typeface="Franklin Gothic Demi Cond" panose="020B07060304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B1A045-2B55-43AB-87D7-075EA0443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25" b="89809" l="8958" r="90000">
                        <a14:foregroundMark x1="47292" y1="86306" x2="13958" y2="46815"/>
                        <a14:foregroundMark x1="25947" y1="30754" x2="26074" y2="30584"/>
                        <a14:foregroundMark x1="13958" y1="46815" x2="25679" y2="31113"/>
                        <a14:foregroundMark x1="40102" y1="20608" x2="48716" y2="19059"/>
                        <a14:foregroundMark x1="57499" y1="17293" x2="66458" y2="7643"/>
                        <a14:foregroundMark x1="66458" y1="7643" x2="74193" y2="20467"/>
                        <a14:foregroundMark x1="83056" y1="37075" x2="86875" y2="47452"/>
                        <a14:foregroundMark x1="83976" y1="61786" x2="83333" y2="64968"/>
                        <a14:foregroundMark x1="86875" y1="47452" x2="84101" y2="61168"/>
                        <a14:foregroundMark x1="83333" y1="64968" x2="82879" y2="65312"/>
                        <a14:foregroundMark x1="60059" y1="81583" x2="51042" y2="83439"/>
                        <a14:foregroundMark x1="51042" y1="83439" x2="46458" y2="89172"/>
                        <a14:foregroundMark x1="56042" y1="73885" x2="62500" y2="59873"/>
                        <a14:foregroundMark x1="62500" y1="59873" x2="52708" y2="69427"/>
                        <a14:foregroundMark x1="52708" y1="69427" x2="54583" y2="69427"/>
                        <a14:foregroundMark x1="48750" y1="55096" x2="54792" y2="49682"/>
                        <a14:foregroundMark x1="56042" y1="55414" x2="49583" y2="69108"/>
                        <a14:foregroundMark x1="59375" y1="66561" x2="53750" y2="81210"/>
                        <a14:foregroundMark x1="72858" y1="66408" x2="84583" y2="57325"/>
                        <a14:foregroundMark x1="53750" y1="81210" x2="57996" y2="77920"/>
                        <a14:foregroundMark x1="84583" y1="57325" x2="58333" y2="48726"/>
                        <a14:foregroundMark x1="58333" y1="48726" x2="65000" y2="61783"/>
                        <a14:foregroundMark x1="65000" y1="61783" x2="74167" y2="50955"/>
                        <a14:foregroundMark x1="74167" y1="50955" x2="62083" y2="54459"/>
                        <a14:foregroundMark x1="62083" y1="54459" x2="72708" y2="62102"/>
                        <a14:foregroundMark x1="72708" y1="62102" x2="70208" y2="55732"/>
                        <a14:foregroundMark x1="67708" y1="65605" x2="52708" y2="73567"/>
                        <a14:foregroundMark x1="52708" y1="73567" x2="68542" y2="65924"/>
                        <a14:foregroundMark x1="57921" y1="77787" x2="57708" y2="78025"/>
                        <a14:foregroundMark x1="68542" y1="65924" x2="61164" y2="74165"/>
                        <a14:foregroundMark x1="57708" y1="78025" x2="57954" y2="77846"/>
                        <a14:foregroundMark x1="68719" y1="69153" x2="60000" y2="71019"/>
                        <a14:foregroundMark x1="60000" y1="71019" x2="71875" y2="66242"/>
                        <a14:foregroundMark x1="71111" y1="66934" x2="68503" y2="69297"/>
                        <a14:foregroundMark x1="71875" y1="66242" x2="71248" y2="66810"/>
                        <a14:foregroundMark x1="57635" y1="77279" x2="55000" y2="78025"/>
                        <a14:foregroundMark x1="78542" y1="44904" x2="67917" y2="41083"/>
                        <a14:foregroundMark x1="74091" y1="40089" x2="79792" y2="39172"/>
                        <a14:foregroundMark x1="73410" y1="40199" x2="73865" y2="40126"/>
                        <a14:foregroundMark x1="67917" y1="41083" x2="72417" y2="40359"/>
                        <a14:foregroundMark x1="79792" y1="39172" x2="70000" y2="46815"/>
                        <a14:foregroundMark x1="70000" y1="46815" x2="80000" y2="38854"/>
                        <a14:foregroundMark x1="70985" y1="39543" x2="67500" y2="39809"/>
                        <a14:foregroundMark x1="73490" y1="39351" x2="73088" y2="39382"/>
                        <a14:foregroundMark x1="80000" y1="38854" x2="77108" y2="39075"/>
                        <a14:foregroundMark x1="67500" y1="39809" x2="80000" y2="42357"/>
                        <a14:foregroundMark x1="80000" y1="42357" x2="79375" y2="45860"/>
                        <a14:foregroundMark x1="79792" y1="47452" x2="69583" y2="60828"/>
                        <a14:foregroundMark x1="69583" y1="60828" x2="79583" y2="46178"/>
                        <a14:foregroundMark x1="79583" y1="46178" x2="80417" y2="46178"/>
                        <a14:foregroundMark x1="34583" y1="51911" x2="45417" y2="54459"/>
                        <a14:foregroundMark x1="45417" y1="54459" x2="54167" y2="63694"/>
                        <a14:foregroundMark x1="54167" y1="63694" x2="43333" y2="45860"/>
                        <a14:foregroundMark x1="43333" y1="45860" x2="43333" y2="70382"/>
                        <a14:foregroundMark x1="43333" y1="70382" x2="41875" y2="47771"/>
                        <a14:foregroundMark x1="41875" y1="47771" x2="28542" y2="48408"/>
                        <a14:foregroundMark x1="28542" y1="48408" x2="35833" y2="63694"/>
                        <a14:foregroundMark x1="35833" y1="63694" x2="33750" y2="45223"/>
                        <a14:foregroundMark x1="33750" y1="45223" x2="35000" y2="63057"/>
                        <a14:foregroundMark x1="35000" y1="63057" x2="28333" y2="49682"/>
                        <a14:foregroundMark x1="28333" y1="49682" x2="40833" y2="71656"/>
                        <a14:foregroundMark x1="40833" y1="71656" x2="32500" y2="50000"/>
                        <a14:foregroundMark x1="32500" y1="50000" x2="36250" y2="65924"/>
                        <a14:foregroundMark x1="36250" y1="65924" x2="29792" y2="48726"/>
                        <a14:foregroundMark x1="29792" y1="48726" x2="36042" y2="70382"/>
                        <a14:foregroundMark x1="36042" y1="70382" x2="26875" y2="51274"/>
                        <a14:foregroundMark x1="26875" y1="51274" x2="33958" y2="68153"/>
                        <a14:foregroundMark x1="33958" y1="68153" x2="27083" y2="53503"/>
                        <a14:foregroundMark x1="27083" y1="53503" x2="45417" y2="74522"/>
                        <a14:foregroundMark x1="45417" y1="74522" x2="34167" y2="60828"/>
                        <a14:foregroundMark x1="34167" y1="60828" x2="39792" y2="41720"/>
                        <a14:foregroundMark x1="39792" y1="41720" x2="40208" y2="22293"/>
                        <a14:foregroundMark x1="35416" y1="29968" x2="31458" y2="36306"/>
                        <a14:foregroundMark x1="40208" y1="22293" x2="37250" y2="27031"/>
                        <a14:foregroundMark x1="31458" y1="36306" x2="41667" y2="25796"/>
                        <a14:foregroundMark x1="41667" y1="25796" x2="30208" y2="36306"/>
                        <a14:foregroundMark x1="30208" y1="36306" x2="17708" y2="41720"/>
                        <a14:foregroundMark x1="17708" y1="41720" x2="27917" y2="35669"/>
                        <a14:foregroundMark x1="27917" y1="35669" x2="22083" y2="38854"/>
                        <a14:foregroundMark x1="26458" y1="34076" x2="15833" y2="40764"/>
                        <a14:foregroundMark x1="25949" y1="30759" x2="26092" y2="30617"/>
                        <a14:foregroundMark x1="15833" y1="40764" x2="25654" y2="31051"/>
                        <a14:foregroundMark x1="25012" y1="29510" x2="15000" y2="34713"/>
                        <a14:foregroundMark x1="15000" y1="34713" x2="11458" y2="43312"/>
                        <a14:foregroundMark x1="23631" y1="29251" x2="8958" y2="37261"/>
                        <a14:foregroundMark x1="8958" y1="37261" x2="13542" y2="46178"/>
                        <a14:foregroundMark x1="34583" y1="33758" x2="43333" y2="23567"/>
                        <a14:foregroundMark x1="43333" y1="23567" x2="48750" y2="21656"/>
                        <a14:foregroundMark x1="75833" y1="42994" x2="74792" y2="57643"/>
                        <a14:foregroundMark x1="70463" y1="38216" x2="66875" y2="41720"/>
                        <a14:foregroundMark x1="72147" y1="36571" x2="72027" y2="36688"/>
                        <a14:foregroundMark x1="75789" y1="39518" x2="75000" y2="49363"/>
                        <a14:foregroundMark x1="68805" y1="34008" x2="65417" y2="37580"/>
                        <a14:foregroundMark x1="78393" y1="38643" x2="78958" y2="38854"/>
                        <a14:foregroundMark x1="71830" y1="36185" x2="71990" y2="36245"/>
                        <a14:foregroundMark x1="78958" y1="38854" x2="72500" y2="40764"/>
                        <a14:foregroundMark x1="23542" y1="29936" x2="33750" y2="24522"/>
                        <a14:foregroundMark x1="33750" y1="24522" x2="33750" y2="24522"/>
                        <a14:foregroundMark x1="53125" y1="22611" x2="50625" y2="22930"/>
                        <a14:foregroundMark x1="52917" y1="21338" x2="52917" y2="21338"/>
                        <a14:foregroundMark x1="53542" y1="23567" x2="53542" y2="23567"/>
                        <a14:foregroundMark x1="53542" y1="21656" x2="53542" y2="19745"/>
                        <a14:foregroundMark x1="55208" y1="21338" x2="53542" y2="21338"/>
                        <a14:foregroundMark x1="34583" y1="24204" x2="33750" y2="24204"/>
                        <a14:foregroundMark x1="35208" y1="23567" x2="35208" y2="23567"/>
                        <a14:foregroundMark x1="34792" y1="23567" x2="34792" y2="23567"/>
                        <a14:foregroundMark x1="81250" y1="45223" x2="81250" y2="49682"/>
                        <a14:foregroundMark x1="52917" y1="23248" x2="52083" y2="26115"/>
                        <a14:foregroundMark x1="70625" y1="36306" x2="81458" y2="36943"/>
                        <a14:foregroundMark x1="81458" y1="36943" x2="78333" y2="34076"/>
                        <a14:foregroundMark x1="80208" y1="32803" x2="69583" y2="36306"/>
                        <a14:foregroundMark x1="69583" y1="36306" x2="80000" y2="32484"/>
                        <a14:foregroundMark x1="80000" y1="32484" x2="85833" y2="39172"/>
                        <a14:backgroundMark x1="34375" y1="17197" x2="24375" y2="23567"/>
                        <a14:backgroundMark x1="34177" y1="23278" x2="35208" y2="23248"/>
                        <a14:backgroundMark x1="24375" y1="23567" x2="26421" y2="23507"/>
                        <a14:backgroundMark x1="34652" y1="23567" x2="34383" y2="23721"/>
                        <a14:backgroundMark x1="35208" y1="23248" x2="34652" y2="23567"/>
                        <a14:backgroundMark x1="37083" y1="19108" x2="40833" y2="18790"/>
                        <a14:backgroundMark x1="84792" y1="72611" x2="72292" y2="76115"/>
                        <a14:backgroundMark x1="72292" y1="76115" x2="63125" y2="84395"/>
                        <a14:backgroundMark x1="63125" y1="84395" x2="82292" y2="67197"/>
                        <a14:backgroundMark x1="82292" y1="67197" x2="60208" y2="81847"/>
                        <a14:backgroundMark x1="60208" y1="81847" x2="69375" y2="72930"/>
                        <a14:backgroundMark x1="81042" y1="22930" x2="71477" y2="29363"/>
                        <a14:backgroundMark x1="80510" y1="31076" x2="80957" y2="31128"/>
                        <a14:backgroundMark x1="53397" y1="21338" x2="53542" y2="22930"/>
                        <a14:backgroundMark x1="53336" y1="20668" x2="53397" y2="21338"/>
                        <a14:backgroundMark x1="52292" y1="9236" x2="53025" y2="17266"/>
                      </a14:backgroundRemoval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925" y="4088932"/>
            <a:ext cx="3743738" cy="244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95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C918477-43E6-472B-A567-2FA47443C8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b="11655"/>
          <a:stretch/>
        </p:blipFill>
        <p:spPr>
          <a:xfrm>
            <a:off x="297533" y="304277"/>
            <a:ext cx="11618241" cy="6158488"/>
          </a:xfrm>
          <a:prstGeom prst="rect">
            <a:avLst/>
          </a:prstGeom>
        </p:spPr>
      </p:pic>
      <p:sp>
        <p:nvSpPr>
          <p:cNvPr id="9" name="Callout: Right Arrow 8">
            <a:extLst>
              <a:ext uri="{FF2B5EF4-FFF2-40B4-BE49-F238E27FC236}">
                <a16:creationId xmlns:a16="http://schemas.microsoft.com/office/drawing/2014/main" id="{C9CD0A42-8388-48FD-A2FC-CABC9002E4EB}"/>
              </a:ext>
            </a:extLst>
          </p:cNvPr>
          <p:cNvSpPr/>
          <p:nvPr/>
        </p:nvSpPr>
        <p:spPr>
          <a:xfrm>
            <a:off x="764932" y="1659029"/>
            <a:ext cx="6657975" cy="4284752"/>
          </a:xfrm>
          <a:prstGeom prst="rightArrowCallout">
            <a:avLst>
              <a:gd name="adj1" fmla="val 23536"/>
              <a:gd name="adj2" fmla="val 21812"/>
              <a:gd name="adj3" fmla="val 26252"/>
              <a:gd name="adj4" fmla="val 72039"/>
            </a:avLst>
          </a:prstGeom>
          <a:solidFill>
            <a:schemeClr val="accent4">
              <a:lumMod val="40000"/>
              <a:lumOff val="60000"/>
              <a:alpha val="27000"/>
            </a:schemeClr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C68DAB-D3CF-46F6-A461-13025B612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05" y="333466"/>
            <a:ext cx="10515600" cy="1325563"/>
          </a:xfrm>
        </p:spPr>
        <p:txBody>
          <a:bodyPr/>
          <a:lstStyle/>
          <a:p>
            <a:r>
              <a:rPr lang="en-CA" dirty="0">
                <a:latin typeface="Franklin Gothic Demi" panose="020B0703020102020204" pitchFamily="34" charset="0"/>
                <a:cs typeface="Nirmala UI" panose="020B0502040204020203" pitchFamily="34" charset="0"/>
              </a:rPr>
              <a:t>UNSAFE MEDICATION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03926-F4E9-4301-8E05-16923ACA9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7388" y="2005283"/>
            <a:ext cx="4818183" cy="3684588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CA" b="1" dirty="0">
                <a:solidFill>
                  <a:srgbClr val="C00000"/>
                </a:solidFill>
              </a:rPr>
              <a:t>67-92%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CA" dirty="0"/>
              <a:t>of patients </a:t>
            </a:r>
            <a:r>
              <a:rPr lang="en-CA" i="1" dirty="0"/>
              <a:t>hold onto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CA" i="1" dirty="0"/>
              <a:t>unused</a:t>
            </a:r>
            <a:r>
              <a:rPr lang="en-CA" dirty="0"/>
              <a:t> opioids</a:t>
            </a:r>
          </a:p>
          <a:p>
            <a:pPr marL="0" indent="0" algn="ctr">
              <a:spcBef>
                <a:spcPts val="0"/>
              </a:spcBef>
              <a:buNone/>
            </a:pPr>
            <a:endParaRPr lang="en-CA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CA" b="1" dirty="0">
                <a:solidFill>
                  <a:srgbClr val="C00000"/>
                </a:solidFill>
              </a:rPr>
              <a:t>73-77%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CA" dirty="0"/>
              <a:t>of people </a:t>
            </a:r>
            <a:r>
              <a:rPr lang="en-CA" i="1" dirty="0"/>
              <a:t>do not </a:t>
            </a:r>
            <a:r>
              <a:rPr lang="en-CA" dirty="0"/>
              <a:t>lock meds</a:t>
            </a:r>
          </a:p>
          <a:p>
            <a:pPr marL="0" indent="0" algn="ctr">
              <a:spcBef>
                <a:spcPts val="0"/>
              </a:spcBef>
              <a:buNone/>
            </a:pPr>
            <a:endParaRPr lang="en-CA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CA" i="1" dirty="0"/>
              <a:t>Only</a:t>
            </a:r>
            <a:r>
              <a:rPr lang="en-CA" b="1" dirty="0">
                <a:solidFill>
                  <a:srgbClr val="C00000"/>
                </a:solidFill>
              </a:rPr>
              <a:t> 9% </a:t>
            </a:r>
            <a:r>
              <a:rPr lang="en-CA" dirty="0"/>
              <a:t>of people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CA" i="1" dirty="0"/>
              <a:t>dispose</a:t>
            </a:r>
            <a:r>
              <a:rPr lang="en-CA" dirty="0"/>
              <a:t> of meds by FDA recommended methods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56D29F-E75D-4391-BB66-91F25D72BF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22907" y="2669187"/>
            <a:ext cx="3897313" cy="36845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5400" b="1" dirty="0">
                <a:solidFill>
                  <a:srgbClr val="C00000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70% </a:t>
            </a:r>
          </a:p>
          <a:p>
            <a:pPr marL="0" indent="0" algn="ctr">
              <a:buNone/>
            </a:pPr>
            <a:r>
              <a:rPr lang="en-CA" dirty="0"/>
              <a:t>of people who abuse prescription medication source it from </a:t>
            </a:r>
            <a:r>
              <a:rPr lang="en-CA" i="1" dirty="0"/>
              <a:t>friends and family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5D0260-9979-469A-952C-689A85EF968A}"/>
              </a:ext>
            </a:extLst>
          </p:cNvPr>
          <p:cNvSpPr txBox="1"/>
          <p:nvPr/>
        </p:nvSpPr>
        <p:spPr>
          <a:xfrm>
            <a:off x="7427241" y="5862601"/>
            <a:ext cx="48181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Bicket, M.C., Long, J.J., Pronovost, P.J., Alexander, G.C., Wu, C.L. (2017) Prescription opioid analgesics commonly unused after surgery: a systematic review. </a:t>
            </a:r>
            <a:r>
              <a:rPr lang="en-CA" sz="1100" i="1" dirty="0"/>
              <a:t>JAMA Surgery</a:t>
            </a:r>
            <a:r>
              <a:rPr lang="en-CA" sz="1100" dirty="0"/>
              <a:t>; </a:t>
            </a:r>
            <a:r>
              <a:rPr lang="en-CA" sz="1100" i="1" dirty="0"/>
              <a:t>152</a:t>
            </a:r>
            <a:r>
              <a:rPr lang="en-CA" sz="1100" dirty="0"/>
              <a:t>(11), 1066-1071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13A-BA6D-4CD8-B0B0-DFF61B1699BB}"/>
              </a:ext>
            </a:extLst>
          </p:cNvPr>
          <p:cNvSpPr txBox="1"/>
          <p:nvPr/>
        </p:nvSpPr>
        <p:spPr>
          <a:xfrm>
            <a:off x="11015111" y="1887904"/>
            <a:ext cx="166187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99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!</a:t>
            </a: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6C17291E-008E-486C-A0ED-F094ED26D9D5}"/>
              </a:ext>
            </a:extLst>
          </p:cNvPr>
          <p:cNvSpPr/>
          <p:nvPr/>
        </p:nvSpPr>
        <p:spPr>
          <a:xfrm>
            <a:off x="0" y="0"/>
            <a:ext cx="12192000" cy="6777172"/>
          </a:xfrm>
          <a:prstGeom prst="frame">
            <a:avLst>
              <a:gd name="adj1" fmla="val 420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06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573</Words>
  <Application>Microsoft Office PowerPoint</Application>
  <PresentationFormat>Widescreen</PresentationFormat>
  <Paragraphs>115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Yu Gothic UI Semibold</vt:lpstr>
      <vt:lpstr>Abadi</vt:lpstr>
      <vt:lpstr>Arial</vt:lpstr>
      <vt:lpstr>Arial Black</vt:lpstr>
      <vt:lpstr>Calibri</vt:lpstr>
      <vt:lpstr>Calibri Light</vt:lpstr>
      <vt:lpstr>Courier New</vt:lpstr>
      <vt:lpstr>Franklin Gothic Demi</vt:lpstr>
      <vt:lpstr>Franklin Gothic Demi Cond</vt:lpstr>
      <vt:lpstr>Franklin Gothic Heavy</vt:lpstr>
      <vt:lpstr>Impact</vt:lpstr>
      <vt:lpstr>Nirmala UI</vt:lpstr>
      <vt:lpstr>Segoe UI Semibold</vt:lpstr>
      <vt:lpstr>Wingdings</vt:lpstr>
      <vt:lpstr>Office Theme</vt:lpstr>
      <vt:lpstr>Student Athletes </vt:lpstr>
      <vt:lpstr>What are opioids?</vt:lpstr>
      <vt:lpstr>What is prescription medication abuse?</vt:lpstr>
      <vt:lpstr>OHIO STATS</vt:lpstr>
      <vt:lpstr>PowerPoint Presentation</vt:lpstr>
      <vt:lpstr>PowerPoint Presentation</vt:lpstr>
      <vt:lpstr>Why are athletes at risk?</vt:lpstr>
      <vt:lpstr>What is prescription medication abuse?</vt:lpstr>
      <vt:lpstr>UNSAFE MEDICATION PRACTICES</vt:lpstr>
      <vt:lpstr>DON’T LET AN INJURY LEAD TO AN OPIOID ADDICTION </vt:lpstr>
      <vt:lpstr>PowerPoint Presentation</vt:lpstr>
      <vt:lpstr>PowerPoint Presentation</vt:lpstr>
      <vt:lpstr>PowerPoint Presentation</vt:lpstr>
      <vt:lpstr>You are  in charge of  your own health</vt:lpstr>
      <vt:lpstr>PowerPoint Presentation</vt:lpstr>
      <vt:lpstr>Safe Medication Practices</vt:lpstr>
      <vt:lpstr>PowerPoint Presentation</vt:lpstr>
      <vt:lpstr>PowerPoint Presentation</vt:lpstr>
      <vt:lpstr> COMMON SIGNS OF DRUG ABUSE </vt:lpstr>
      <vt:lpstr>Take Advantage of Teachable Moments</vt:lpstr>
      <vt:lpstr>PowerPoint Presentation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Athletes Prescription Opioid Misuse Prevention</dc:title>
  <dc:creator>Melissa Gear</dc:creator>
  <cp:lastModifiedBy>Eppley, Tristyn</cp:lastModifiedBy>
  <cp:revision>44</cp:revision>
  <dcterms:created xsi:type="dcterms:W3CDTF">2018-03-31T15:31:46Z</dcterms:created>
  <dcterms:modified xsi:type="dcterms:W3CDTF">2018-05-02T13:20:19Z</dcterms:modified>
</cp:coreProperties>
</file>